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9" r:id="rId2"/>
  </p:sldMasterIdLst>
  <p:notesMasterIdLst>
    <p:notesMasterId r:id="rId17"/>
  </p:notesMasterIdLst>
  <p:handoutMasterIdLst>
    <p:handoutMasterId r:id="rId18"/>
  </p:handoutMasterIdLst>
  <p:sldIdLst>
    <p:sldId id="393" r:id="rId3"/>
    <p:sldId id="449" r:id="rId4"/>
    <p:sldId id="425" r:id="rId5"/>
    <p:sldId id="430" r:id="rId6"/>
    <p:sldId id="432" r:id="rId7"/>
    <p:sldId id="446" r:id="rId8"/>
    <p:sldId id="443" r:id="rId9"/>
    <p:sldId id="444" r:id="rId10"/>
    <p:sldId id="448" r:id="rId11"/>
    <p:sldId id="437" r:id="rId12"/>
    <p:sldId id="450" r:id="rId13"/>
    <p:sldId id="454" r:id="rId14"/>
    <p:sldId id="451" r:id="rId15"/>
    <p:sldId id="453" r:id="rId16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0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orient="horz" pos="894">
          <p15:clr>
            <a:srgbClr val="A4A3A4"/>
          </p15:clr>
        </p15:guide>
        <p15:guide id="4" orient="horz" pos="2942">
          <p15:clr>
            <a:srgbClr val="A4A3A4"/>
          </p15:clr>
        </p15:guide>
        <p15:guide id="5" orient="horz" pos="401">
          <p15:clr>
            <a:srgbClr val="A4A3A4"/>
          </p15:clr>
        </p15:guide>
        <p15:guide id="6" pos="2880">
          <p15:clr>
            <a:srgbClr val="A4A3A4"/>
          </p15:clr>
        </p15:guide>
        <p15:guide id="7" pos="72">
          <p15:clr>
            <a:srgbClr val="A4A3A4"/>
          </p15:clr>
        </p15:guide>
        <p15:guide id="8" pos="5687">
          <p15:clr>
            <a:srgbClr val="A4A3A4"/>
          </p15:clr>
        </p15:guide>
        <p15:guide id="9" pos="4150">
          <p15:clr>
            <a:srgbClr val="A4A3A4"/>
          </p15:clr>
        </p15:guide>
        <p15:guide id="10" pos="161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9" userDrawn="1">
          <p15:clr>
            <a:srgbClr val="A4A3A4"/>
          </p15:clr>
        </p15:guide>
        <p15:guide id="2" pos="2127" userDrawn="1">
          <p15:clr>
            <a:srgbClr val="A4A3A4"/>
          </p15:clr>
        </p15:guide>
        <p15:guide id="3" orient="horz" pos="3132" userDrawn="1">
          <p15:clr>
            <a:srgbClr val="A4A3A4"/>
          </p15:clr>
        </p15:guide>
        <p15:guide id="4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8A8C8E"/>
    <a:srgbClr val="FC7404"/>
    <a:srgbClr val="D5D7D8"/>
    <a:srgbClr val="AD350B"/>
    <a:srgbClr val="F15A22"/>
    <a:srgbClr val="FF3300"/>
    <a:srgbClr val="006C9E"/>
    <a:srgbClr val="D71920"/>
    <a:srgbClr val="279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4743" autoAdjust="0"/>
  </p:normalViewPr>
  <p:slideViewPr>
    <p:cSldViewPr showGuides="1">
      <p:cViewPr>
        <p:scale>
          <a:sx n="111" d="100"/>
          <a:sy n="111" d="100"/>
        </p:scale>
        <p:origin x="-1650" y="-678"/>
      </p:cViewPr>
      <p:guideLst>
        <p:guide orient="horz" pos="1030"/>
        <p:guide orient="horz" pos="2159"/>
        <p:guide orient="horz" pos="894"/>
        <p:guide orient="horz" pos="2942"/>
        <p:guide orient="horz" pos="401"/>
        <p:guide pos="2880"/>
        <p:guide pos="72"/>
        <p:guide pos="5687"/>
        <p:guide pos="4150"/>
        <p:guide pos="16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8077"/>
    </p:cViewPr>
  </p:sorterViewPr>
  <p:notesViewPr>
    <p:cSldViewPr showGuides="1">
      <p:cViewPr varScale="1">
        <p:scale>
          <a:sx n="64" d="100"/>
          <a:sy n="64" d="100"/>
        </p:scale>
        <p:origin x="-3082" y="-82"/>
      </p:cViewPr>
      <p:guideLst>
        <p:guide orient="horz" pos="3108"/>
        <p:guide orient="horz" pos="3110"/>
        <p:guide pos="213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29849943544217E-2"/>
          <c:y val="4.0275782849524655E-2"/>
          <c:w val="0.93541304830000072"/>
          <c:h val="0.592381393519076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0.11649513021501719"/>
                  <c:y val="0.1539579046295820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273356363140683"/>
                  <c:y val="0.164097333736678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585278033960165"/>
                  <c:y val="0.159539971231761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01.01.2018</c:v>
                </c:pt>
                <c:pt idx="1">
                  <c:v> 01.01.2019</c:v>
                </c:pt>
                <c:pt idx="2">
                  <c:v>01.01.2020</c:v>
                </c:pt>
                <c:pt idx="3">
                  <c:v> 01.09.2020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49734</c:v>
                </c:pt>
                <c:pt idx="1">
                  <c:v>49530</c:v>
                </c:pt>
                <c:pt idx="2">
                  <c:v>49425</c:v>
                </c:pt>
                <c:pt idx="3">
                  <c:v>48848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6291584"/>
        <c:axId val="86757376"/>
      </c:lineChart>
      <c:catAx>
        <c:axId val="862915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86757376"/>
        <c:crosses val="autoZero"/>
        <c:auto val="1"/>
        <c:lblAlgn val="ctr"/>
        <c:lblOffset val="100"/>
        <c:noMultiLvlLbl val="0"/>
      </c:catAx>
      <c:valAx>
        <c:axId val="867573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86291584"/>
        <c:crosses val="autoZero"/>
        <c:crossBetween val="between"/>
      </c:valAx>
      <c:spPr>
        <a:effectLst>
          <a:glow rad="63500">
            <a:schemeClr val="accent2">
              <a:satMod val="175000"/>
              <a:alpha val="4000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23561788803124E-2"/>
          <c:y val="0.12331675790812516"/>
          <c:w val="0.38383731172726843"/>
          <c:h val="0.741203084714725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01.09.2020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3.4803807109944469E-2"/>
                  <c:y val="6.0816997345122716E-3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914244933237173E-2"/>
                  <c:y val="-0.115552294955732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14480311980346E-2"/>
                  <c:y val="-4.86535978760980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861030506968153E-2"/>
                  <c:y val="1.82450992035367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6689991130928956E-2"/>
                  <c:y val="3.64901984070735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2046006187636412E-2"/>
                  <c:y val="-9.730719575219611E-2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Торговля</c:v>
                </c:pt>
                <c:pt idx="1">
                  <c:v>Предоставление услуг</c:v>
                </c:pt>
                <c:pt idx="2">
                  <c:v>Аренда</c:v>
                </c:pt>
                <c:pt idx="3">
                  <c:v>Перевозка грузов</c:v>
                </c:pt>
                <c:pt idx="4">
                  <c:v>Ремонт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_-* #,##0\ _₽_-;\-* #,##0\ _₽_-;_-* "-"??\ _₽_-;_-@_-</c:formatCode>
                <c:ptCount val="6"/>
                <c:pt idx="0">
                  <c:v>12779</c:v>
                </c:pt>
                <c:pt idx="1">
                  <c:v>2525</c:v>
                </c:pt>
                <c:pt idx="2">
                  <c:v>2340</c:v>
                </c:pt>
                <c:pt idx="3">
                  <c:v>1200</c:v>
                </c:pt>
                <c:pt idx="4">
                  <c:v>2891</c:v>
                </c:pt>
                <c:pt idx="5">
                  <c:v>27113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597464688480946"/>
          <c:y val="2.6569844729895913E-2"/>
          <c:w val="0.43907880292020285"/>
          <c:h val="0.91037011213313468"/>
        </c:manualLayout>
      </c:layout>
      <c:overlay val="0"/>
      <c:txPr>
        <a:bodyPr anchor="t"/>
        <a:lstStyle/>
        <a:p>
          <a:pPr>
            <a:defRPr sz="1300" kern="12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52071291378036"/>
          <c:y val="3.9518816373290654E-2"/>
          <c:w val="0.72966754945146239"/>
          <c:h val="0.8758849489536623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УСН</c:v>
                </c:pt>
              </c:strCache>
            </c:strRef>
          </c:tx>
          <c:spPr>
            <a:ln w="101600"/>
          </c:spPr>
          <c:marker>
            <c:symbol val="none"/>
          </c:marker>
          <c:dLbls>
            <c:dLbl>
              <c:idx val="0"/>
              <c:layout>
                <c:manualLayout>
                  <c:x val="-4.4515887123652925E-2"/>
                  <c:y val="7.5039124015748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tx2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01.01.2018                                                                       всего 48 067</c:v>
                </c:pt>
                <c:pt idx="1">
                  <c:v>на 01.01.2019                                       всего 49 350</c:v>
                </c:pt>
                <c:pt idx="2">
                  <c:v>на 01.01.2020                                                     всего 48 092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19370</c:v>
                </c:pt>
                <c:pt idx="1">
                  <c:v>20965</c:v>
                </c:pt>
                <c:pt idx="2">
                  <c:v>21388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ЕНВД</c:v>
                </c:pt>
              </c:strCache>
            </c:strRef>
          </c:tx>
          <c:spPr>
            <a:ln w="88900"/>
          </c:spPr>
          <c:marker>
            <c:symbol val="none"/>
          </c:marker>
          <c:dLbls>
            <c:dLbl>
              <c:idx val="0"/>
              <c:layout>
                <c:manualLayout>
                  <c:x val="-4.2933318143558434E-2"/>
                  <c:y val="-7.5038877952755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379398285075371E-2"/>
                  <c:y val="0.115034499712797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834409790303579E-2"/>
                  <c:y val="0.107529423444676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AD350B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01.01.2018                                                                       всего 48 067</c:v>
                </c:pt>
                <c:pt idx="1">
                  <c:v>на 01.01.2019                                       всего 49 350</c:v>
                </c:pt>
                <c:pt idx="2">
                  <c:v>на 01.01.2020                                                     всего 48 092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20183</c:v>
                </c:pt>
                <c:pt idx="1">
                  <c:v>19924</c:v>
                </c:pt>
                <c:pt idx="2">
                  <c:v>19519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ПСН</c:v>
                </c:pt>
              </c:strCache>
            </c:strRef>
          </c:tx>
          <c:spPr>
            <a:ln w="101600"/>
          </c:spPr>
          <c:marker>
            <c:symbol val="none"/>
          </c:marker>
          <c:dLbls>
            <c:dLbl>
              <c:idx val="0"/>
              <c:layout>
                <c:manualLayout>
                  <c:x val="-7.4635225715661224E-2"/>
                  <c:y val="-5.4993298616938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090237220889431E-2"/>
                  <c:y val="-0.10002375622566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230738126194183E-3"/>
                  <c:y val="-9.2518679957546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accent3">
                        <a:lumMod val="7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01.01.2018                                                                       всего 48 067</c:v>
                </c:pt>
                <c:pt idx="1">
                  <c:v>на 01.01.2019                                       всего 49 350</c:v>
                </c:pt>
                <c:pt idx="2">
                  <c:v>на 01.01.2020                                                     всего 48 092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8230</c:v>
                </c:pt>
                <c:pt idx="1">
                  <c:v>8205</c:v>
                </c:pt>
                <c:pt idx="2">
                  <c:v>7002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ЕСХН</c:v>
                </c:pt>
              </c:strCache>
            </c:strRef>
          </c:tx>
          <c:spPr>
            <a:ln w="101600"/>
          </c:spPr>
          <c:marker>
            <c:symbol val="none"/>
          </c:marker>
          <c:dLbls>
            <c:txPr>
              <a:bodyPr/>
              <a:lstStyle/>
              <a:p>
                <a:pPr>
                  <a:defRPr sz="1800" b="1">
                    <a:solidFill>
                      <a:srgbClr val="7030A0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01.01.2018                                                                       всего 48 067</c:v>
                </c:pt>
                <c:pt idx="1">
                  <c:v>на 01.01.2019                                       всего 49 350</c:v>
                </c:pt>
                <c:pt idx="2">
                  <c:v>на 01.01.2020                                                     всего 48 092</c:v>
                </c:pt>
              </c:strCache>
            </c:strRef>
          </c:cat>
          <c:val>
            <c:numRef>
              <c:f>Лист1!$E$2:$E$4</c:f>
              <c:numCache>
                <c:formatCode>#,##0</c:formatCode>
                <c:ptCount val="3"/>
                <c:pt idx="0">
                  <c:v>284</c:v>
                </c:pt>
                <c:pt idx="1">
                  <c:v>256</c:v>
                </c:pt>
                <c:pt idx="2">
                  <c:v>183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4808320"/>
        <c:axId val="95358976"/>
      </c:lineChart>
      <c:catAx>
        <c:axId val="94808320"/>
        <c:scaling>
          <c:orientation val="minMax"/>
        </c:scaling>
        <c:delete val="1"/>
        <c:axPos val="b"/>
        <c:majorTickMark val="out"/>
        <c:minorTickMark val="none"/>
        <c:tickLblPos val="nextTo"/>
        <c:crossAx val="95358976"/>
        <c:crosses val="autoZero"/>
        <c:auto val="1"/>
        <c:lblAlgn val="ctr"/>
        <c:lblOffset val="100"/>
        <c:noMultiLvlLbl val="0"/>
      </c:catAx>
      <c:valAx>
        <c:axId val="953589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4808320"/>
        <c:crosses val="autoZero"/>
        <c:crossBetween val="between"/>
      </c:valAx>
      <c:spPr>
        <a:ln w="9525"/>
      </c:spPr>
    </c:plotArea>
    <c:legend>
      <c:legendPos val="r"/>
      <c:layout>
        <c:manualLayout>
          <c:xMode val="edge"/>
          <c:yMode val="edge"/>
          <c:x val="0.85896167300206527"/>
          <c:y val="0.21403001968503937"/>
          <c:w val="0.13687160408968058"/>
          <c:h val="0.5125649606299213"/>
        </c:manualLayout>
      </c:layout>
      <c:overlay val="0"/>
      <c:txPr>
        <a:bodyPr/>
        <a:lstStyle/>
        <a:p>
          <a:pPr>
            <a:defRPr sz="1800" b="1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D1430-753B-47CA-A137-FDB8DB70B372}" type="doc">
      <dgm:prSet loTypeId="urn:microsoft.com/office/officeart/2005/8/layout/hierarchy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EC3AD92-2418-4384-83E2-86B48BA1DF7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500" dirty="0" smtClean="0">
              <a:latin typeface="+mj-lt"/>
            </a:rPr>
            <a:t>Условия применения налога на профессиональный доход:</a:t>
          </a:r>
          <a:endParaRPr lang="ru-RU" sz="2500" dirty="0">
            <a:latin typeface="+mj-lt"/>
          </a:endParaRPr>
        </a:p>
      </dgm:t>
    </dgm:pt>
    <dgm:pt modelId="{55FAF184-A46C-41D8-AFE9-125B357685F5}" type="parTrans" cxnId="{36C93B4E-5F7D-4193-A102-4852DD6349D9}">
      <dgm:prSet/>
      <dgm:spPr/>
      <dgm:t>
        <a:bodyPr/>
        <a:lstStyle/>
        <a:p>
          <a:endParaRPr lang="ru-RU"/>
        </a:p>
      </dgm:t>
    </dgm:pt>
    <dgm:pt modelId="{D44CA339-6DE0-4B8A-8E62-76AFF1A1BDC9}" type="sibTrans" cxnId="{36C93B4E-5F7D-4193-A102-4852DD6349D9}">
      <dgm:prSet/>
      <dgm:spPr/>
      <dgm:t>
        <a:bodyPr/>
        <a:lstStyle/>
        <a:p>
          <a:endParaRPr lang="ru-RU"/>
        </a:p>
      </dgm:t>
    </dgm:pt>
    <dgm:pt modelId="{053BAF53-B113-4AE7-A371-C819B06BBDB7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+mj-lt"/>
            </a:rPr>
            <a:t>Не привлекаются наемные работники по трудовым договорам</a:t>
          </a:r>
        </a:p>
      </dgm:t>
    </dgm:pt>
    <dgm:pt modelId="{D08C8D27-C827-495C-A9E2-140B5253A3FB}" type="parTrans" cxnId="{CE54B327-B8D9-444D-ABAB-7C5952C16CE3}">
      <dgm:prSet/>
      <dgm:spPr/>
      <dgm:t>
        <a:bodyPr/>
        <a:lstStyle/>
        <a:p>
          <a:endParaRPr lang="ru-RU"/>
        </a:p>
      </dgm:t>
    </dgm:pt>
    <dgm:pt modelId="{FA482C52-B692-4750-8495-E455E136735C}" type="sibTrans" cxnId="{CE54B327-B8D9-444D-ABAB-7C5952C16CE3}">
      <dgm:prSet/>
      <dgm:spPr/>
      <dgm:t>
        <a:bodyPr/>
        <a:lstStyle/>
        <a:p>
          <a:endParaRPr lang="ru-RU"/>
        </a:p>
      </dgm:t>
    </dgm:pt>
    <dgm:pt modelId="{EBB1394C-7092-49D0-B8C3-05AF51621C35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+mj-lt"/>
            </a:rPr>
            <a:t>Доход не превышает  2 400 тыс. руб.</a:t>
          </a:r>
          <a:endParaRPr lang="ru-RU" dirty="0">
            <a:latin typeface="+mj-lt"/>
          </a:endParaRPr>
        </a:p>
      </dgm:t>
    </dgm:pt>
    <dgm:pt modelId="{B143994A-CA3B-4A8A-80D1-9F4613D3C063}" type="sibTrans" cxnId="{659BBDBF-F3FB-4B91-A0B0-EB583955834E}">
      <dgm:prSet/>
      <dgm:spPr/>
      <dgm:t>
        <a:bodyPr/>
        <a:lstStyle/>
        <a:p>
          <a:endParaRPr lang="ru-RU"/>
        </a:p>
      </dgm:t>
    </dgm:pt>
    <dgm:pt modelId="{20AEFC11-6F15-4CDB-9596-C4956A3D3542}" type="parTrans" cxnId="{659BBDBF-F3FB-4B91-A0B0-EB583955834E}">
      <dgm:prSet/>
      <dgm:spPr/>
      <dgm:t>
        <a:bodyPr/>
        <a:lstStyle/>
        <a:p>
          <a:endParaRPr lang="ru-RU"/>
        </a:p>
      </dgm:t>
    </dgm:pt>
    <dgm:pt modelId="{4AD708BD-3886-4043-8A0D-DF71289BD6AA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sz="2000" dirty="0" smtClean="0">
              <a:latin typeface="+mj-lt"/>
            </a:rPr>
            <a:t>Не осуществляется перепродажа товаров, имущественных прав </a:t>
          </a:r>
          <a:r>
            <a:rPr lang="ru-RU" sz="1800" dirty="0" smtClean="0">
              <a:latin typeface="+mj-lt"/>
            </a:rPr>
            <a:t>(исключается розничная торговля)</a:t>
          </a:r>
          <a:endParaRPr lang="ru-RU" sz="1800" dirty="0">
            <a:latin typeface="+mj-lt"/>
          </a:endParaRPr>
        </a:p>
      </dgm:t>
    </dgm:pt>
    <dgm:pt modelId="{73636C72-F6A3-4CB6-9B15-87FCAE4545F5}" type="parTrans" cxnId="{BDEABD01-F5D0-4BFD-816B-513FE04A0E3E}">
      <dgm:prSet/>
      <dgm:spPr/>
      <dgm:t>
        <a:bodyPr/>
        <a:lstStyle/>
        <a:p>
          <a:endParaRPr lang="ru-RU"/>
        </a:p>
      </dgm:t>
    </dgm:pt>
    <dgm:pt modelId="{49039E78-566E-43D1-B1BF-9D436DF58901}" type="sibTrans" cxnId="{BDEABD01-F5D0-4BFD-816B-513FE04A0E3E}">
      <dgm:prSet/>
      <dgm:spPr/>
      <dgm:t>
        <a:bodyPr/>
        <a:lstStyle/>
        <a:p>
          <a:endParaRPr lang="ru-RU"/>
        </a:p>
      </dgm:t>
    </dgm:pt>
    <dgm:pt modelId="{2B3A1ACE-1675-416E-8347-7E04422E29E6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+mj-lt"/>
            </a:rPr>
            <a:t>Ведение деятельности в регионе проведения эксперимента</a:t>
          </a:r>
          <a:endParaRPr lang="ru-RU" dirty="0">
            <a:latin typeface="+mj-lt"/>
          </a:endParaRPr>
        </a:p>
      </dgm:t>
    </dgm:pt>
    <dgm:pt modelId="{F51719F8-B23D-473E-A303-625AD39B4341}" type="parTrans" cxnId="{E6472B3C-5E4C-413B-B42D-DE9CCD05A0F5}">
      <dgm:prSet/>
      <dgm:spPr/>
      <dgm:t>
        <a:bodyPr/>
        <a:lstStyle/>
        <a:p>
          <a:endParaRPr lang="ru-RU"/>
        </a:p>
      </dgm:t>
    </dgm:pt>
    <dgm:pt modelId="{9855946A-8FC3-4D27-9515-A9465342EE5C}" type="sibTrans" cxnId="{E6472B3C-5E4C-413B-B42D-DE9CCD05A0F5}">
      <dgm:prSet/>
      <dgm:spPr/>
      <dgm:t>
        <a:bodyPr/>
        <a:lstStyle/>
        <a:p>
          <a:endParaRPr lang="ru-RU"/>
        </a:p>
      </dgm:t>
    </dgm:pt>
    <dgm:pt modelId="{B86B57F1-AD6A-42D4-87CA-8F7A8A8783D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Получение дохода от самостоятельного ведения деятельности или использования имущества</a:t>
          </a:r>
          <a:endParaRPr lang="ru-RU" sz="1800" dirty="0">
            <a:latin typeface="+mj-lt"/>
          </a:endParaRPr>
        </a:p>
      </dgm:t>
    </dgm:pt>
    <dgm:pt modelId="{2FF93DF6-E0F4-4989-BA98-1672A742599C}" type="parTrans" cxnId="{B380EB40-80EE-4B0D-9B55-ADC92B9699A0}">
      <dgm:prSet/>
      <dgm:spPr/>
      <dgm:t>
        <a:bodyPr/>
        <a:lstStyle/>
        <a:p>
          <a:endParaRPr lang="ru-RU"/>
        </a:p>
      </dgm:t>
    </dgm:pt>
    <dgm:pt modelId="{0C7B9FB2-3B7D-4126-9FB6-04FD89779784}" type="sibTrans" cxnId="{B380EB40-80EE-4B0D-9B55-ADC92B9699A0}">
      <dgm:prSet/>
      <dgm:spPr/>
      <dgm:t>
        <a:bodyPr/>
        <a:lstStyle/>
        <a:p>
          <a:endParaRPr lang="ru-RU"/>
        </a:p>
      </dgm:t>
    </dgm:pt>
    <dgm:pt modelId="{217287BE-4CBB-4CC6-916A-63E03D2876B0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latin typeface="+mn-lt"/>
            </a:rPr>
            <a:t>Не осуществляется реализация подакцизных товаров, товаров, подлежащих обязательной маркировке </a:t>
          </a:r>
          <a:endParaRPr lang="ru-RU" sz="1400" dirty="0">
            <a:latin typeface="+mn-lt"/>
          </a:endParaRPr>
        </a:p>
      </dgm:t>
    </dgm:pt>
    <dgm:pt modelId="{C9A6CDF2-8EDF-494A-8A92-AD4181723685}" type="parTrans" cxnId="{0676B46A-58EC-4C3F-8D66-C78ACEE4CA8F}">
      <dgm:prSet/>
      <dgm:spPr/>
      <dgm:t>
        <a:bodyPr/>
        <a:lstStyle/>
        <a:p>
          <a:endParaRPr lang="ru-RU"/>
        </a:p>
      </dgm:t>
    </dgm:pt>
    <dgm:pt modelId="{AA2DC299-7EAC-43C4-BE80-646785961C16}" type="sibTrans" cxnId="{0676B46A-58EC-4C3F-8D66-C78ACEE4CA8F}">
      <dgm:prSet/>
      <dgm:spPr/>
      <dgm:t>
        <a:bodyPr/>
        <a:lstStyle/>
        <a:p>
          <a:endParaRPr lang="ru-RU"/>
        </a:p>
      </dgm:t>
    </dgm:pt>
    <dgm:pt modelId="{73AC0877-A20B-4C49-845D-3E80BF7E16BD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/>
            <a:t>Иные ограничения (договор комиссии, поручения или агентский договор, добыча и реализация полезных ископаемых и другие)</a:t>
          </a:r>
          <a:endParaRPr lang="ru-RU" sz="1400" dirty="0"/>
        </a:p>
      </dgm:t>
    </dgm:pt>
    <dgm:pt modelId="{AE4E46BD-CB64-4D94-8289-31F55562712A}" type="parTrans" cxnId="{6D097E85-3155-458A-BC4F-47FFFBB8D342}">
      <dgm:prSet/>
      <dgm:spPr/>
      <dgm:t>
        <a:bodyPr/>
        <a:lstStyle/>
        <a:p>
          <a:endParaRPr lang="ru-RU"/>
        </a:p>
      </dgm:t>
    </dgm:pt>
    <dgm:pt modelId="{F08EFDA8-AD03-4CAF-A01D-71A8B2524C5A}" type="sibTrans" cxnId="{6D097E85-3155-458A-BC4F-47FFFBB8D342}">
      <dgm:prSet/>
      <dgm:spPr/>
      <dgm:t>
        <a:bodyPr/>
        <a:lstStyle/>
        <a:p>
          <a:endParaRPr lang="ru-RU"/>
        </a:p>
      </dgm:t>
    </dgm:pt>
    <dgm:pt modelId="{BFCE8FC7-1033-452C-B333-CD6781C3006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Не попадают доходы в рамках трудовых отношений, а также заказчиками услуг не могут быть лица, бывшие работодателями менее двух лет назад</a:t>
          </a:r>
          <a:endParaRPr lang="ru-RU" sz="1800" dirty="0">
            <a:latin typeface="+mj-lt"/>
          </a:endParaRPr>
        </a:p>
      </dgm:t>
    </dgm:pt>
    <dgm:pt modelId="{84D34E77-B64C-48C9-A49A-B9B729DEB9AA}" type="sibTrans" cxnId="{803AC513-260D-48A7-882A-C7B45C84FF72}">
      <dgm:prSet/>
      <dgm:spPr/>
      <dgm:t>
        <a:bodyPr/>
        <a:lstStyle/>
        <a:p>
          <a:endParaRPr lang="ru-RU"/>
        </a:p>
      </dgm:t>
    </dgm:pt>
    <dgm:pt modelId="{3AE98EDA-FCDA-4868-923D-22B29D808836}" type="parTrans" cxnId="{803AC513-260D-48A7-882A-C7B45C84FF72}">
      <dgm:prSet/>
      <dgm:spPr/>
      <dgm:t>
        <a:bodyPr/>
        <a:lstStyle/>
        <a:p>
          <a:endParaRPr lang="ru-RU"/>
        </a:p>
      </dgm:t>
    </dgm:pt>
    <dgm:pt modelId="{1D244420-606C-4B94-9022-49157D9E85B7}" type="pres">
      <dgm:prSet presAssocID="{251D1430-753B-47CA-A137-FDB8DB70B3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010093-0AEC-4F63-8715-7852B4CBE823}" type="pres">
      <dgm:prSet presAssocID="{7EC3AD92-2418-4384-83E2-86B48BA1DF7D}" presName="vertOne" presStyleCnt="0"/>
      <dgm:spPr/>
    </dgm:pt>
    <dgm:pt modelId="{AC6603E2-449B-4AFC-8476-2304CE59EB95}" type="pres">
      <dgm:prSet presAssocID="{7EC3AD92-2418-4384-83E2-86B48BA1DF7D}" presName="txOne" presStyleLbl="node0" presStyleIdx="0" presStyleCnt="1" custScaleY="42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30BAE2-6F59-442C-8E23-E384618C5FB4}" type="pres">
      <dgm:prSet presAssocID="{7EC3AD92-2418-4384-83E2-86B48BA1DF7D}" presName="parTransOne" presStyleCnt="0"/>
      <dgm:spPr/>
    </dgm:pt>
    <dgm:pt modelId="{AE06FF87-D135-48B4-85FB-374AA490E1C5}" type="pres">
      <dgm:prSet presAssocID="{7EC3AD92-2418-4384-83E2-86B48BA1DF7D}" presName="horzOne" presStyleCnt="0"/>
      <dgm:spPr/>
    </dgm:pt>
    <dgm:pt modelId="{34033438-B208-49B1-8FF7-2376D1ADD341}" type="pres">
      <dgm:prSet presAssocID="{2B3A1ACE-1675-416E-8347-7E04422E29E6}" presName="vertTwo" presStyleCnt="0"/>
      <dgm:spPr/>
    </dgm:pt>
    <dgm:pt modelId="{A5475FA7-6493-44C8-87F4-B47A3C3DD32C}" type="pres">
      <dgm:prSet presAssocID="{2B3A1ACE-1675-416E-8347-7E04422E29E6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3C50B0-CF95-4E8D-851B-E377A8E46607}" type="pres">
      <dgm:prSet presAssocID="{2B3A1ACE-1675-416E-8347-7E04422E29E6}" presName="parTransTwo" presStyleCnt="0"/>
      <dgm:spPr/>
    </dgm:pt>
    <dgm:pt modelId="{9ACF03E3-F9F0-436C-9D38-E7AFC025D7F9}" type="pres">
      <dgm:prSet presAssocID="{2B3A1ACE-1675-416E-8347-7E04422E29E6}" presName="horzTwo" presStyleCnt="0"/>
      <dgm:spPr/>
    </dgm:pt>
    <dgm:pt modelId="{070475F3-101A-4054-9001-E0A7D3E8FF08}" type="pres">
      <dgm:prSet presAssocID="{B86B57F1-AD6A-42D4-87CA-8F7A8A8783D4}" presName="vertThree" presStyleCnt="0"/>
      <dgm:spPr/>
    </dgm:pt>
    <dgm:pt modelId="{C1276C6D-A5F9-40FE-AB28-CF036E2F4F4E}" type="pres">
      <dgm:prSet presAssocID="{B86B57F1-AD6A-42D4-87CA-8F7A8A8783D4}" presName="txThree" presStyleLbl="node3" presStyleIdx="0" presStyleCnt="3" custScaleX="110993" custLinFactNeighborX="264" custLinFactNeighborY="46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84A14C-E67B-46CE-BF9D-988660995E6C}" type="pres">
      <dgm:prSet presAssocID="{B86B57F1-AD6A-42D4-87CA-8F7A8A8783D4}" presName="parTransThree" presStyleCnt="0"/>
      <dgm:spPr/>
    </dgm:pt>
    <dgm:pt modelId="{908241C9-4D7C-4532-935E-1E1503ADDA87}" type="pres">
      <dgm:prSet presAssocID="{B86B57F1-AD6A-42D4-87CA-8F7A8A8783D4}" presName="horzThree" presStyleCnt="0"/>
      <dgm:spPr/>
    </dgm:pt>
    <dgm:pt modelId="{61019259-7101-4DE6-9A21-4B9C2AE83827}" type="pres">
      <dgm:prSet presAssocID="{217287BE-4CBB-4CC6-916A-63E03D2876B0}" presName="vertFour" presStyleCnt="0">
        <dgm:presLayoutVars>
          <dgm:chPref val="3"/>
        </dgm:presLayoutVars>
      </dgm:prSet>
      <dgm:spPr/>
    </dgm:pt>
    <dgm:pt modelId="{151EFC37-0E24-49C5-9022-B48281C0CBE9}" type="pres">
      <dgm:prSet presAssocID="{217287BE-4CBB-4CC6-916A-63E03D2876B0}" presName="txFour" presStyleLbl="node4" presStyleIdx="0" presStyleCnt="2" custScaleX="174112" custScaleY="69211" custLinFactNeighborX="91007" custLinFactNeighborY="4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586E35-9E4F-4AC0-8509-5ED30F7BCC39}" type="pres">
      <dgm:prSet presAssocID="{217287BE-4CBB-4CC6-916A-63E03D2876B0}" presName="horzFour" presStyleCnt="0"/>
      <dgm:spPr/>
    </dgm:pt>
    <dgm:pt modelId="{5961026C-4194-474C-8704-388C959E2898}" type="pres">
      <dgm:prSet presAssocID="{9855946A-8FC3-4D27-9515-A9465342EE5C}" presName="sibSpaceTwo" presStyleCnt="0"/>
      <dgm:spPr/>
    </dgm:pt>
    <dgm:pt modelId="{3DEFF84D-CB46-45C8-99D6-CDE9C7781CD7}" type="pres">
      <dgm:prSet presAssocID="{EBB1394C-7092-49D0-B8C3-05AF51621C35}" presName="vertTwo" presStyleCnt="0"/>
      <dgm:spPr/>
    </dgm:pt>
    <dgm:pt modelId="{9CFFD5E9-B251-4B3A-A139-4865A5F009B6}" type="pres">
      <dgm:prSet presAssocID="{EBB1394C-7092-49D0-B8C3-05AF51621C35}" presName="txTwo" presStyleLbl="node2" presStyleIdx="1" presStyleCnt="3" custScaleX="794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71C836-435C-4F6C-8668-3E754BDB30D7}" type="pres">
      <dgm:prSet presAssocID="{EBB1394C-7092-49D0-B8C3-05AF51621C35}" presName="parTransTwo" presStyleCnt="0"/>
      <dgm:spPr/>
    </dgm:pt>
    <dgm:pt modelId="{C6F251A2-F3B8-4671-83B5-E47F2A6E94F8}" type="pres">
      <dgm:prSet presAssocID="{EBB1394C-7092-49D0-B8C3-05AF51621C35}" presName="horzTwo" presStyleCnt="0"/>
      <dgm:spPr/>
    </dgm:pt>
    <dgm:pt modelId="{84C4E37A-1397-4E65-BA5A-B8ACEC602BE1}" type="pres">
      <dgm:prSet presAssocID="{BFCE8FC7-1033-452C-B333-CD6781C3006A}" presName="vertThree" presStyleCnt="0"/>
      <dgm:spPr/>
    </dgm:pt>
    <dgm:pt modelId="{44ACBBA8-BAD6-4C28-AB30-5F1C803FAF7E}" type="pres">
      <dgm:prSet presAssocID="{BFCE8FC7-1033-452C-B333-CD6781C3006A}" presName="txThree" presStyleLbl="node3" presStyleIdx="1" presStyleCnt="3" custScaleX="118542" custLinFactNeighborX="2400" custLinFactNeighborY="46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16D0BB-E8EF-4C3E-A8E9-9E28B5E094C0}" type="pres">
      <dgm:prSet presAssocID="{BFCE8FC7-1033-452C-B333-CD6781C3006A}" presName="parTransThree" presStyleCnt="0"/>
      <dgm:spPr/>
    </dgm:pt>
    <dgm:pt modelId="{8DB142A2-39B0-4C48-8AA3-367DEE1E7F67}" type="pres">
      <dgm:prSet presAssocID="{BFCE8FC7-1033-452C-B333-CD6781C3006A}" presName="horzThree" presStyleCnt="0"/>
      <dgm:spPr/>
    </dgm:pt>
    <dgm:pt modelId="{D6EB3961-4FAF-452A-9348-AD9FC703606B}" type="pres">
      <dgm:prSet presAssocID="{73AC0877-A20B-4C49-845D-3E80BF7E16BD}" presName="vertFour" presStyleCnt="0">
        <dgm:presLayoutVars>
          <dgm:chPref val="3"/>
        </dgm:presLayoutVars>
      </dgm:prSet>
      <dgm:spPr/>
    </dgm:pt>
    <dgm:pt modelId="{3C6DF980-3A09-49DD-87A8-C6D41A23C1F1}" type="pres">
      <dgm:prSet presAssocID="{73AC0877-A20B-4C49-845D-3E80BF7E16BD}" presName="txFour" presStyleLbl="node4" presStyleIdx="1" presStyleCnt="2" custScaleX="188230" custScaleY="72387" custLinFactX="22534" custLinFactNeighborX="100000" custLinFactNeighborY="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197D92-FBB8-4727-9D64-C385823239D1}" type="pres">
      <dgm:prSet presAssocID="{73AC0877-A20B-4C49-845D-3E80BF7E16BD}" presName="horzFour" presStyleCnt="0"/>
      <dgm:spPr/>
    </dgm:pt>
    <dgm:pt modelId="{EFFF3C26-ABBA-49F9-AF3D-85B738304730}" type="pres">
      <dgm:prSet presAssocID="{B143994A-CA3B-4A8A-80D1-9F4613D3C063}" presName="sibSpaceTwo" presStyleCnt="0"/>
      <dgm:spPr/>
    </dgm:pt>
    <dgm:pt modelId="{ADB0A94D-8327-4802-9487-1EF5372A1BD2}" type="pres">
      <dgm:prSet presAssocID="{4AD708BD-3886-4043-8A0D-DF71289BD6AA}" presName="vertTwo" presStyleCnt="0"/>
      <dgm:spPr/>
    </dgm:pt>
    <dgm:pt modelId="{333F15B2-38DD-413C-BB83-9E0EEF33A6F8}" type="pres">
      <dgm:prSet presAssocID="{4AD708BD-3886-4043-8A0D-DF71289BD6AA}" presName="txTwo" presStyleLbl="node2" presStyleIdx="2" presStyleCnt="3" custScaleX="107788" custScaleY="1087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34A755-120D-4769-A316-661DCF12D008}" type="pres">
      <dgm:prSet presAssocID="{4AD708BD-3886-4043-8A0D-DF71289BD6AA}" presName="parTransTwo" presStyleCnt="0"/>
      <dgm:spPr/>
    </dgm:pt>
    <dgm:pt modelId="{F91387A7-1FE7-4A8D-93E0-C25D7105319B}" type="pres">
      <dgm:prSet presAssocID="{4AD708BD-3886-4043-8A0D-DF71289BD6AA}" presName="horzTwo" presStyleCnt="0"/>
      <dgm:spPr/>
    </dgm:pt>
    <dgm:pt modelId="{BA36BDC8-12AA-4D8C-8968-4403B9BDE64B}" type="pres">
      <dgm:prSet presAssocID="{053BAF53-B113-4AE7-A371-C819B06BBDB7}" presName="vertThree" presStyleCnt="0"/>
      <dgm:spPr/>
    </dgm:pt>
    <dgm:pt modelId="{43B22397-8203-42B3-8526-98EFC57D406A}" type="pres">
      <dgm:prSet presAssocID="{053BAF53-B113-4AE7-A371-C819B06BBDB7}" presName="txThree" presStyleLbl="node3" presStyleIdx="2" presStyleCnt="3" custScaleX="173078" custLinFactNeighborX="2788" custLinFactNeighborY="-4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BA1A9D-038B-4F24-9CC2-233C5FDF695A}" type="pres">
      <dgm:prSet presAssocID="{053BAF53-B113-4AE7-A371-C819B06BBDB7}" presName="horzThree" presStyleCnt="0"/>
      <dgm:spPr/>
    </dgm:pt>
  </dgm:ptLst>
  <dgm:cxnLst>
    <dgm:cxn modelId="{18EB9BA8-10CB-42EE-8276-D11E04B522F7}" type="presOf" srcId="{053BAF53-B113-4AE7-A371-C819B06BBDB7}" destId="{43B22397-8203-42B3-8526-98EFC57D406A}" srcOrd="0" destOrd="0" presId="urn:microsoft.com/office/officeart/2005/8/layout/hierarchy4"/>
    <dgm:cxn modelId="{6839CA70-8E51-402E-8957-BEF6B3DFB27D}" type="presOf" srcId="{BFCE8FC7-1033-452C-B333-CD6781C3006A}" destId="{44ACBBA8-BAD6-4C28-AB30-5F1C803FAF7E}" srcOrd="0" destOrd="0" presId="urn:microsoft.com/office/officeart/2005/8/layout/hierarchy4"/>
    <dgm:cxn modelId="{37B2811E-C077-4265-8D30-9A9B81500D09}" type="presOf" srcId="{7EC3AD92-2418-4384-83E2-86B48BA1DF7D}" destId="{AC6603E2-449B-4AFC-8476-2304CE59EB95}" srcOrd="0" destOrd="0" presId="urn:microsoft.com/office/officeart/2005/8/layout/hierarchy4"/>
    <dgm:cxn modelId="{9137C6E1-401A-41D7-9529-BFBB75E4796B}" type="presOf" srcId="{4AD708BD-3886-4043-8A0D-DF71289BD6AA}" destId="{333F15B2-38DD-413C-BB83-9E0EEF33A6F8}" srcOrd="0" destOrd="0" presId="urn:microsoft.com/office/officeart/2005/8/layout/hierarchy4"/>
    <dgm:cxn modelId="{36C93B4E-5F7D-4193-A102-4852DD6349D9}" srcId="{251D1430-753B-47CA-A137-FDB8DB70B372}" destId="{7EC3AD92-2418-4384-83E2-86B48BA1DF7D}" srcOrd="0" destOrd="0" parTransId="{55FAF184-A46C-41D8-AFE9-125B357685F5}" sibTransId="{D44CA339-6DE0-4B8A-8E62-76AFF1A1BDC9}"/>
    <dgm:cxn modelId="{659BBDBF-F3FB-4B91-A0B0-EB583955834E}" srcId="{7EC3AD92-2418-4384-83E2-86B48BA1DF7D}" destId="{EBB1394C-7092-49D0-B8C3-05AF51621C35}" srcOrd="1" destOrd="0" parTransId="{20AEFC11-6F15-4CDB-9596-C4956A3D3542}" sibTransId="{B143994A-CA3B-4A8A-80D1-9F4613D3C063}"/>
    <dgm:cxn modelId="{BDEABD01-F5D0-4BFD-816B-513FE04A0E3E}" srcId="{7EC3AD92-2418-4384-83E2-86B48BA1DF7D}" destId="{4AD708BD-3886-4043-8A0D-DF71289BD6AA}" srcOrd="2" destOrd="0" parTransId="{73636C72-F6A3-4CB6-9B15-87FCAE4545F5}" sibTransId="{49039E78-566E-43D1-B1BF-9D436DF58901}"/>
    <dgm:cxn modelId="{B380EB40-80EE-4B0D-9B55-ADC92B9699A0}" srcId="{2B3A1ACE-1675-416E-8347-7E04422E29E6}" destId="{B86B57F1-AD6A-42D4-87CA-8F7A8A8783D4}" srcOrd="0" destOrd="0" parTransId="{2FF93DF6-E0F4-4989-BA98-1672A742599C}" sibTransId="{0C7B9FB2-3B7D-4126-9FB6-04FD89779784}"/>
    <dgm:cxn modelId="{5637E5C1-9020-46C6-9E6A-A984D8DD0862}" type="presOf" srcId="{2B3A1ACE-1675-416E-8347-7E04422E29E6}" destId="{A5475FA7-6493-44C8-87F4-B47A3C3DD32C}" srcOrd="0" destOrd="0" presId="urn:microsoft.com/office/officeart/2005/8/layout/hierarchy4"/>
    <dgm:cxn modelId="{E6472B3C-5E4C-413B-B42D-DE9CCD05A0F5}" srcId="{7EC3AD92-2418-4384-83E2-86B48BA1DF7D}" destId="{2B3A1ACE-1675-416E-8347-7E04422E29E6}" srcOrd="0" destOrd="0" parTransId="{F51719F8-B23D-473E-A303-625AD39B4341}" sibTransId="{9855946A-8FC3-4D27-9515-A9465342EE5C}"/>
    <dgm:cxn modelId="{0676B46A-58EC-4C3F-8D66-C78ACEE4CA8F}" srcId="{B86B57F1-AD6A-42D4-87CA-8F7A8A8783D4}" destId="{217287BE-4CBB-4CC6-916A-63E03D2876B0}" srcOrd="0" destOrd="0" parTransId="{C9A6CDF2-8EDF-494A-8A92-AD4181723685}" sibTransId="{AA2DC299-7EAC-43C4-BE80-646785961C16}"/>
    <dgm:cxn modelId="{6D097E85-3155-458A-BC4F-47FFFBB8D342}" srcId="{BFCE8FC7-1033-452C-B333-CD6781C3006A}" destId="{73AC0877-A20B-4C49-845D-3E80BF7E16BD}" srcOrd="0" destOrd="0" parTransId="{AE4E46BD-CB64-4D94-8289-31F55562712A}" sibTransId="{F08EFDA8-AD03-4CAF-A01D-71A8B2524C5A}"/>
    <dgm:cxn modelId="{FE0FFA5B-C2D4-4F1E-A6EA-280BFECE1B8C}" type="presOf" srcId="{B86B57F1-AD6A-42D4-87CA-8F7A8A8783D4}" destId="{C1276C6D-A5F9-40FE-AB28-CF036E2F4F4E}" srcOrd="0" destOrd="0" presId="urn:microsoft.com/office/officeart/2005/8/layout/hierarchy4"/>
    <dgm:cxn modelId="{15CF8094-A01C-4B9B-B02D-7E9E026D04A6}" type="presOf" srcId="{73AC0877-A20B-4C49-845D-3E80BF7E16BD}" destId="{3C6DF980-3A09-49DD-87A8-C6D41A23C1F1}" srcOrd="0" destOrd="0" presId="urn:microsoft.com/office/officeart/2005/8/layout/hierarchy4"/>
    <dgm:cxn modelId="{CE54B327-B8D9-444D-ABAB-7C5952C16CE3}" srcId="{4AD708BD-3886-4043-8A0D-DF71289BD6AA}" destId="{053BAF53-B113-4AE7-A371-C819B06BBDB7}" srcOrd="0" destOrd="0" parTransId="{D08C8D27-C827-495C-A9E2-140B5253A3FB}" sibTransId="{FA482C52-B692-4750-8495-E455E136735C}"/>
    <dgm:cxn modelId="{722FC1E8-FBB0-4D58-947E-8AD0A5E65BE7}" type="presOf" srcId="{EBB1394C-7092-49D0-B8C3-05AF51621C35}" destId="{9CFFD5E9-B251-4B3A-A139-4865A5F009B6}" srcOrd="0" destOrd="0" presId="urn:microsoft.com/office/officeart/2005/8/layout/hierarchy4"/>
    <dgm:cxn modelId="{2882194F-BBB7-48D8-BDA7-671D633E2B70}" type="presOf" srcId="{251D1430-753B-47CA-A137-FDB8DB70B372}" destId="{1D244420-606C-4B94-9022-49157D9E85B7}" srcOrd="0" destOrd="0" presId="urn:microsoft.com/office/officeart/2005/8/layout/hierarchy4"/>
    <dgm:cxn modelId="{803AC513-260D-48A7-882A-C7B45C84FF72}" srcId="{EBB1394C-7092-49D0-B8C3-05AF51621C35}" destId="{BFCE8FC7-1033-452C-B333-CD6781C3006A}" srcOrd="0" destOrd="0" parTransId="{3AE98EDA-FCDA-4868-923D-22B29D808836}" sibTransId="{84D34E77-B64C-48C9-A49A-B9B729DEB9AA}"/>
    <dgm:cxn modelId="{2F30CC97-C2BC-494A-B781-B8FB7A3FD13F}" type="presOf" srcId="{217287BE-4CBB-4CC6-916A-63E03D2876B0}" destId="{151EFC37-0E24-49C5-9022-B48281C0CBE9}" srcOrd="0" destOrd="0" presId="urn:microsoft.com/office/officeart/2005/8/layout/hierarchy4"/>
    <dgm:cxn modelId="{2BBC3E3A-2FE2-4985-8D93-1A209D21CFA5}" type="presParOf" srcId="{1D244420-606C-4B94-9022-49157D9E85B7}" destId="{84010093-0AEC-4F63-8715-7852B4CBE823}" srcOrd="0" destOrd="0" presId="urn:microsoft.com/office/officeart/2005/8/layout/hierarchy4"/>
    <dgm:cxn modelId="{9BA60B14-B72F-4993-B68B-B9DCD43E7DEA}" type="presParOf" srcId="{84010093-0AEC-4F63-8715-7852B4CBE823}" destId="{AC6603E2-449B-4AFC-8476-2304CE59EB95}" srcOrd="0" destOrd="0" presId="urn:microsoft.com/office/officeart/2005/8/layout/hierarchy4"/>
    <dgm:cxn modelId="{2CEF1A63-48C0-4942-87BE-84A3B0E3E44B}" type="presParOf" srcId="{84010093-0AEC-4F63-8715-7852B4CBE823}" destId="{A430BAE2-6F59-442C-8E23-E384618C5FB4}" srcOrd="1" destOrd="0" presId="urn:microsoft.com/office/officeart/2005/8/layout/hierarchy4"/>
    <dgm:cxn modelId="{359987D6-98FB-4EB0-BA41-DC8D720FDC9D}" type="presParOf" srcId="{84010093-0AEC-4F63-8715-7852B4CBE823}" destId="{AE06FF87-D135-48B4-85FB-374AA490E1C5}" srcOrd="2" destOrd="0" presId="urn:microsoft.com/office/officeart/2005/8/layout/hierarchy4"/>
    <dgm:cxn modelId="{0554547E-4AB1-46F3-9179-1BFF15841E85}" type="presParOf" srcId="{AE06FF87-D135-48B4-85FB-374AA490E1C5}" destId="{34033438-B208-49B1-8FF7-2376D1ADD341}" srcOrd="0" destOrd="0" presId="urn:microsoft.com/office/officeart/2005/8/layout/hierarchy4"/>
    <dgm:cxn modelId="{AD83EB18-7F27-4C25-9827-CB601F8D626B}" type="presParOf" srcId="{34033438-B208-49B1-8FF7-2376D1ADD341}" destId="{A5475FA7-6493-44C8-87F4-B47A3C3DD32C}" srcOrd="0" destOrd="0" presId="urn:microsoft.com/office/officeart/2005/8/layout/hierarchy4"/>
    <dgm:cxn modelId="{224C2924-A463-47CE-ACBD-DF4DC054424A}" type="presParOf" srcId="{34033438-B208-49B1-8FF7-2376D1ADD341}" destId="{D43C50B0-CF95-4E8D-851B-E377A8E46607}" srcOrd="1" destOrd="0" presId="urn:microsoft.com/office/officeart/2005/8/layout/hierarchy4"/>
    <dgm:cxn modelId="{99C1B045-E530-4386-B485-6D539E9AB605}" type="presParOf" srcId="{34033438-B208-49B1-8FF7-2376D1ADD341}" destId="{9ACF03E3-F9F0-436C-9D38-E7AFC025D7F9}" srcOrd="2" destOrd="0" presId="urn:microsoft.com/office/officeart/2005/8/layout/hierarchy4"/>
    <dgm:cxn modelId="{FFFB0447-C7F8-4AE4-B68F-EAFDD958EAA1}" type="presParOf" srcId="{9ACF03E3-F9F0-436C-9D38-E7AFC025D7F9}" destId="{070475F3-101A-4054-9001-E0A7D3E8FF08}" srcOrd="0" destOrd="0" presId="urn:microsoft.com/office/officeart/2005/8/layout/hierarchy4"/>
    <dgm:cxn modelId="{6D34C951-5897-4582-9A7A-92E8C6211508}" type="presParOf" srcId="{070475F3-101A-4054-9001-E0A7D3E8FF08}" destId="{C1276C6D-A5F9-40FE-AB28-CF036E2F4F4E}" srcOrd="0" destOrd="0" presId="urn:microsoft.com/office/officeart/2005/8/layout/hierarchy4"/>
    <dgm:cxn modelId="{F51E9458-711B-421D-988E-E0BB9D1B531B}" type="presParOf" srcId="{070475F3-101A-4054-9001-E0A7D3E8FF08}" destId="{0884A14C-E67B-46CE-BF9D-988660995E6C}" srcOrd="1" destOrd="0" presId="urn:microsoft.com/office/officeart/2005/8/layout/hierarchy4"/>
    <dgm:cxn modelId="{BA795A21-9200-4620-BC80-0833F5514DAC}" type="presParOf" srcId="{070475F3-101A-4054-9001-E0A7D3E8FF08}" destId="{908241C9-4D7C-4532-935E-1E1503ADDA87}" srcOrd="2" destOrd="0" presId="urn:microsoft.com/office/officeart/2005/8/layout/hierarchy4"/>
    <dgm:cxn modelId="{6D246305-01A1-41A4-B1E7-CE740185AEDF}" type="presParOf" srcId="{908241C9-4D7C-4532-935E-1E1503ADDA87}" destId="{61019259-7101-4DE6-9A21-4B9C2AE83827}" srcOrd="0" destOrd="0" presId="urn:microsoft.com/office/officeart/2005/8/layout/hierarchy4"/>
    <dgm:cxn modelId="{2C42B1DE-1506-4277-9366-F2A786DE7443}" type="presParOf" srcId="{61019259-7101-4DE6-9A21-4B9C2AE83827}" destId="{151EFC37-0E24-49C5-9022-B48281C0CBE9}" srcOrd="0" destOrd="0" presId="urn:microsoft.com/office/officeart/2005/8/layout/hierarchy4"/>
    <dgm:cxn modelId="{B30E5411-AB3F-46CB-8424-D07AE7D56C08}" type="presParOf" srcId="{61019259-7101-4DE6-9A21-4B9C2AE83827}" destId="{B7586E35-9E4F-4AC0-8509-5ED30F7BCC39}" srcOrd="1" destOrd="0" presId="urn:microsoft.com/office/officeart/2005/8/layout/hierarchy4"/>
    <dgm:cxn modelId="{DF9F4AE7-8F70-40AC-8AE9-51FFAF936CB5}" type="presParOf" srcId="{AE06FF87-D135-48B4-85FB-374AA490E1C5}" destId="{5961026C-4194-474C-8704-388C959E2898}" srcOrd="1" destOrd="0" presId="urn:microsoft.com/office/officeart/2005/8/layout/hierarchy4"/>
    <dgm:cxn modelId="{B3B9C38D-7EEA-4C20-B4E9-9DDA89FB470E}" type="presParOf" srcId="{AE06FF87-D135-48B4-85FB-374AA490E1C5}" destId="{3DEFF84D-CB46-45C8-99D6-CDE9C7781CD7}" srcOrd="2" destOrd="0" presId="urn:microsoft.com/office/officeart/2005/8/layout/hierarchy4"/>
    <dgm:cxn modelId="{51187231-893F-4D32-86E7-1C7D86F5EA97}" type="presParOf" srcId="{3DEFF84D-CB46-45C8-99D6-CDE9C7781CD7}" destId="{9CFFD5E9-B251-4B3A-A139-4865A5F009B6}" srcOrd="0" destOrd="0" presId="urn:microsoft.com/office/officeart/2005/8/layout/hierarchy4"/>
    <dgm:cxn modelId="{CE53482A-6319-4D67-9948-2A994275F3D3}" type="presParOf" srcId="{3DEFF84D-CB46-45C8-99D6-CDE9C7781CD7}" destId="{E871C836-435C-4F6C-8668-3E754BDB30D7}" srcOrd="1" destOrd="0" presId="urn:microsoft.com/office/officeart/2005/8/layout/hierarchy4"/>
    <dgm:cxn modelId="{08EF0913-855F-4DD0-AFE0-807ADB7C3B2C}" type="presParOf" srcId="{3DEFF84D-CB46-45C8-99D6-CDE9C7781CD7}" destId="{C6F251A2-F3B8-4671-83B5-E47F2A6E94F8}" srcOrd="2" destOrd="0" presId="urn:microsoft.com/office/officeart/2005/8/layout/hierarchy4"/>
    <dgm:cxn modelId="{AD0A2829-5A5A-4179-BE5E-5EC29219D326}" type="presParOf" srcId="{C6F251A2-F3B8-4671-83B5-E47F2A6E94F8}" destId="{84C4E37A-1397-4E65-BA5A-B8ACEC602BE1}" srcOrd="0" destOrd="0" presId="urn:microsoft.com/office/officeart/2005/8/layout/hierarchy4"/>
    <dgm:cxn modelId="{C1EBEFCF-8BA5-4EC4-AC64-8413ACDC7985}" type="presParOf" srcId="{84C4E37A-1397-4E65-BA5A-B8ACEC602BE1}" destId="{44ACBBA8-BAD6-4C28-AB30-5F1C803FAF7E}" srcOrd="0" destOrd="0" presId="urn:microsoft.com/office/officeart/2005/8/layout/hierarchy4"/>
    <dgm:cxn modelId="{AD45BFB5-8326-4F12-B462-355EB29A699D}" type="presParOf" srcId="{84C4E37A-1397-4E65-BA5A-B8ACEC602BE1}" destId="{1016D0BB-E8EF-4C3E-A8E9-9E28B5E094C0}" srcOrd="1" destOrd="0" presId="urn:microsoft.com/office/officeart/2005/8/layout/hierarchy4"/>
    <dgm:cxn modelId="{59AEB8C6-45C3-4F7C-BED3-A33466082BE2}" type="presParOf" srcId="{84C4E37A-1397-4E65-BA5A-B8ACEC602BE1}" destId="{8DB142A2-39B0-4C48-8AA3-367DEE1E7F67}" srcOrd="2" destOrd="0" presId="urn:microsoft.com/office/officeart/2005/8/layout/hierarchy4"/>
    <dgm:cxn modelId="{7662C822-7E7D-4166-B752-39675D9FC487}" type="presParOf" srcId="{8DB142A2-39B0-4C48-8AA3-367DEE1E7F67}" destId="{D6EB3961-4FAF-452A-9348-AD9FC703606B}" srcOrd="0" destOrd="0" presId="urn:microsoft.com/office/officeart/2005/8/layout/hierarchy4"/>
    <dgm:cxn modelId="{CC57B482-E6FD-44DC-A498-3EF8A8CC14A8}" type="presParOf" srcId="{D6EB3961-4FAF-452A-9348-AD9FC703606B}" destId="{3C6DF980-3A09-49DD-87A8-C6D41A23C1F1}" srcOrd="0" destOrd="0" presId="urn:microsoft.com/office/officeart/2005/8/layout/hierarchy4"/>
    <dgm:cxn modelId="{2F72125F-1B8F-4510-A949-5CA6E7F2D8FC}" type="presParOf" srcId="{D6EB3961-4FAF-452A-9348-AD9FC703606B}" destId="{00197D92-FBB8-4727-9D64-C385823239D1}" srcOrd="1" destOrd="0" presId="urn:microsoft.com/office/officeart/2005/8/layout/hierarchy4"/>
    <dgm:cxn modelId="{5665A42D-959D-4190-A102-C8402896A830}" type="presParOf" srcId="{AE06FF87-D135-48B4-85FB-374AA490E1C5}" destId="{EFFF3C26-ABBA-49F9-AF3D-85B738304730}" srcOrd="3" destOrd="0" presId="urn:microsoft.com/office/officeart/2005/8/layout/hierarchy4"/>
    <dgm:cxn modelId="{F8EC3245-A59C-4D5E-836F-3DC48C5A69C4}" type="presParOf" srcId="{AE06FF87-D135-48B4-85FB-374AA490E1C5}" destId="{ADB0A94D-8327-4802-9487-1EF5372A1BD2}" srcOrd="4" destOrd="0" presId="urn:microsoft.com/office/officeart/2005/8/layout/hierarchy4"/>
    <dgm:cxn modelId="{6578B881-176B-4C5D-A52F-8109DA02812D}" type="presParOf" srcId="{ADB0A94D-8327-4802-9487-1EF5372A1BD2}" destId="{333F15B2-38DD-413C-BB83-9E0EEF33A6F8}" srcOrd="0" destOrd="0" presId="urn:microsoft.com/office/officeart/2005/8/layout/hierarchy4"/>
    <dgm:cxn modelId="{24FC26E3-07AC-4A91-A9DF-9CCE090A5D5F}" type="presParOf" srcId="{ADB0A94D-8327-4802-9487-1EF5372A1BD2}" destId="{7334A755-120D-4769-A316-661DCF12D008}" srcOrd="1" destOrd="0" presId="urn:microsoft.com/office/officeart/2005/8/layout/hierarchy4"/>
    <dgm:cxn modelId="{EAEC2117-43A3-48F4-8FF6-405E6F2CB443}" type="presParOf" srcId="{ADB0A94D-8327-4802-9487-1EF5372A1BD2}" destId="{F91387A7-1FE7-4A8D-93E0-C25D7105319B}" srcOrd="2" destOrd="0" presId="urn:microsoft.com/office/officeart/2005/8/layout/hierarchy4"/>
    <dgm:cxn modelId="{BB794FEE-3DEB-4738-8FE6-7DE45A2DA51D}" type="presParOf" srcId="{F91387A7-1FE7-4A8D-93E0-C25D7105319B}" destId="{BA36BDC8-12AA-4D8C-8968-4403B9BDE64B}" srcOrd="0" destOrd="0" presId="urn:microsoft.com/office/officeart/2005/8/layout/hierarchy4"/>
    <dgm:cxn modelId="{C98B11F0-25AC-455D-B864-FC6497FFCB71}" type="presParOf" srcId="{BA36BDC8-12AA-4D8C-8968-4403B9BDE64B}" destId="{43B22397-8203-42B3-8526-98EFC57D406A}" srcOrd="0" destOrd="0" presId="urn:microsoft.com/office/officeart/2005/8/layout/hierarchy4"/>
    <dgm:cxn modelId="{17919362-81FA-45F7-87D8-A8AB4B125571}" type="presParOf" srcId="{BA36BDC8-12AA-4D8C-8968-4403B9BDE64B}" destId="{3EBA1A9D-038B-4F24-9CC2-233C5FDF695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3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/>
          <a:lstStyle>
            <a:lvl1pPr algn="r">
              <a:defRPr sz="1200"/>
            </a:lvl1pPr>
          </a:lstStyle>
          <a:p>
            <a:fld id="{630E27A2-0322-4601-9F2F-5DF904209CCD}" type="datetimeFigureOut">
              <a:rPr lang="ru-RU" smtClean="0"/>
              <a:t>22.10.2020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378826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378826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 anchor="b"/>
          <a:lstStyle>
            <a:lvl1pPr algn="r">
              <a:defRPr sz="1200"/>
            </a:lvl1pPr>
          </a:lstStyle>
          <a:p>
            <a:fld id="{8C792B10-F11D-4622-BAAB-7E5B5FFAC6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593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/>
          <a:lstStyle>
            <a:lvl1pPr algn="r">
              <a:defRPr sz="1200"/>
            </a:lvl1pPr>
          </a:lstStyle>
          <a:p>
            <a:fld id="{A8EB2075-555B-4148-9B83-4C2D3BBF493C}" type="datetimeFigureOut">
              <a:rPr lang="ru-RU" smtClean="0"/>
              <a:t>22.10.2020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1" tIns="46026" rIns="92051" bIns="4602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690274"/>
            <a:ext cx="5438140" cy="4443413"/>
          </a:xfrm>
          <a:prstGeom prst="rect">
            <a:avLst/>
          </a:prstGeom>
        </p:spPr>
        <p:txBody>
          <a:bodyPr vert="horz" lIns="92051" tIns="46026" rIns="92051" bIns="4602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8826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6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 anchor="b"/>
          <a:lstStyle>
            <a:lvl1pPr algn="r">
              <a:defRPr sz="1200"/>
            </a:lvl1pPr>
          </a:lstStyle>
          <a:p>
            <a:fld id="{CD9C3206-A649-46D3-B57B-2B98E79BDB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4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41300" y="793750"/>
            <a:ext cx="7056438" cy="3968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34682" indent="-282572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30280" indent="-226056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582394" indent="-226056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34504" indent="-226056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486617" indent="-226056" defTabSz="102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38729" indent="-226056" defTabSz="102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390841" indent="-226056" defTabSz="102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42954" indent="-226056" defTabSz="102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29813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29813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1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36600"/>
            <a:ext cx="6537325" cy="3676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10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3206-A649-46D3-B57B-2B98E79BDBC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828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36600"/>
            <a:ext cx="6537325" cy="3676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107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3206-A649-46D3-B57B-2B98E79BDBC9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82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924" y="2967673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283074" y="1851670"/>
            <a:ext cx="4176464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ФЕДЕРАЛЬНАЯ НАЛОГОВАЯ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37708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4"/>
            <a:ext cx="7320689" cy="3621940"/>
          </a:xfrm>
        </p:spPr>
        <p:txBody>
          <a:bodyPr/>
          <a:lstStyle>
            <a:lvl1pPr marL="284498" indent="0">
              <a:buFontTx/>
              <a:buNone/>
              <a:defRPr b="1">
                <a:latin typeface="+mj-lt"/>
              </a:defRPr>
            </a:lvl1pPr>
            <a:lvl2pPr marL="282013" indent="2485">
              <a:defRPr>
                <a:latin typeface="+mj-lt"/>
              </a:defRPr>
            </a:lvl2pPr>
            <a:lvl3pPr marL="491969" indent="-203745">
              <a:tabLst/>
              <a:defRPr>
                <a:latin typeface="+mj-lt"/>
              </a:defRPr>
            </a:lvl3pPr>
            <a:lvl4pPr marL="0" indent="282013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1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pPr defTabSz="816275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6" y="375802"/>
            <a:ext cx="7337192" cy="829352"/>
          </a:xfrm>
        </p:spPr>
        <p:txBody>
          <a:bodyPr/>
          <a:lstStyle>
            <a:lvl1pPr marL="0" marR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8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4"/>
            <a:ext cx="7320689" cy="3621940"/>
          </a:xfrm>
        </p:spPr>
        <p:txBody>
          <a:bodyPr/>
          <a:lstStyle>
            <a:lvl1pPr marL="284498" indent="0">
              <a:buFontTx/>
              <a:buNone/>
              <a:defRPr b="1">
                <a:latin typeface="+mj-lt"/>
              </a:defRPr>
            </a:lvl1pPr>
            <a:lvl2pPr marL="284498" indent="0">
              <a:defRPr>
                <a:latin typeface="+mj-lt"/>
              </a:defRPr>
            </a:lvl2pPr>
            <a:lvl3pPr marL="491969" indent="-203745">
              <a:defRPr>
                <a:latin typeface="+mj-lt"/>
              </a:defRPr>
            </a:lvl3pPr>
            <a:lvl4pPr marL="0" indent="282013">
              <a:defRPr>
                <a:latin typeface="+mj-lt"/>
              </a:defRPr>
            </a:lvl4pPr>
            <a:lvl5pPr marL="112308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7" y="375802"/>
            <a:ext cx="7337901" cy="829352"/>
          </a:xfrm>
        </p:spPr>
        <p:txBody>
          <a:bodyPr/>
          <a:lstStyle>
            <a:lvl1pPr marL="0" marR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1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759381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2572292"/>
            <a:ext cx="7320689" cy="2254803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6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9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01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205154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1" y="1205154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68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38" indent="0">
              <a:buNone/>
              <a:defRPr sz="1800" b="1"/>
            </a:lvl2pPr>
            <a:lvl3pPr marL="816275" indent="0">
              <a:buNone/>
              <a:defRPr sz="1600" b="1"/>
            </a:lvl3pPr>
            <a:lvl4pPr marL="1224413" indent="0">
              <a:buNone/>
              <a:defRPr sz="1400" b="1"/>
            </a:lvl4pPr>
            <a:lvl5pPr marL="1632551" indent="0">
              <a:buNone/>
              <a:defRPr sz="1400" b="1"/>
            </a:lvl5pPr>
            <a:lvl6pPr marL="2040688" indent="0">
              <a:buNone/>
              <a:defRPr sz="1400" b="1"/>
            </a:lvl6pPr>
            <a:lvl7pPr marL="2448826" indent="0">
              <a:buNone/>
              <a:defRPr sz="1400" b="1"/>
            </a:lvl7pPr>
            <a:lvl8pPr marL="2856964" indent="0">
              <a:buNone/>
              <a:defRPr sz="1400" b="1"/>
            </a:lvl8pPr>
            <a:lvl9pPr marL="326510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5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18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38" indent="0">
              <a:buNone/>
              <a:defRPr sz="1800" b="1"/>
            </a:lvl2pPr>
            <a:lvl3pPr marL="816275" indent="0">
              <a:buNone/>
              <a:defRPr sz="1600" b="1"/>
            </a:lvl3pPr>
            <a:lvl4pPr marL="1224413" indent="0">
              <a:buNone/>
              <a:defRPr sz="1400" b="1"/>
            </a:lvl4pPr>
            <a:lvl5pPr marL="1632551" indent="0">
              <a:buNone/>
              <a:defRPr sz="1400" b="1"/>
            </a:lvl5pPr>
            <a:lvl6pPr marL="2040688" indent="0">
              <a:buNone/>
              <a:defRPr sz="1400" b="1"/>
            </a:lvl6pPr>
            <a:lvl7pPr marL="2448826" indent="0">
              <a:buNone/>
              <a:defRPr sz="1400" b="1"/>
            </a:lvl7pPr>
            <a:lvl8pPr marL="2856964" indent="0">
              <a:buNone/>
              <a:defRPr sz="1400" b="1"/>
            </a:lvl8pPr>
            <a:lvl9pPr marL="326510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18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18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43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5"/>
            <a:ext cx="567428" cy="489830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24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38" indent="0">
              <a:buNone/>
              <a:defRPr sz="1100"/>
            </a:lvl2pPr>
            <a:lvl3pPr marL="816275" indent="0">
              <a:buNone/>
              <a:defRPr sz="900"/>
            </a:lvl3pPr>
            <a:lvl4pPr marL="1224413" indent="0">
              <a:buNone/>
              <a:defRPr sz="800"/>
            </a:lvl4pPr>
            <a:lvl5pPr marL="1632551" indent="0">
              <a:buNone/>
              <a:defRPr sz="800"/>
            </a:lvl5pPr>
            <a:lvl6pPr marL="2040688" indent="0">
              <a:buNone/>
              <a:defRPr sz="800"/>
            </a:lvl6pPr>
            <a:lvl7pPr marL="2448826" indent="0">
              <a:buNone/>
              <a:defRPr sz="800"/>
            </a:lvl7pPr>
            <a:lvl8pPr marL="2856964" indent="0">
              <a:buNone/>
              <a:defRPr sz="800"/>
            </a:lvl8pPr>
            <a:lvl9pPr marL="326510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52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38" indent="0">
              <a:buNone/>
              <a:defRPr sz="2500"/>
            </a:lvl2pPr>
            <a:lvl3pPr marL="816275" indent="0">
              <a:buNone/>
              <a:defRPr sz="2100"/>
            </a:lvl3pPr>
            <a:lvl4pPr marL="1224413" indent="0">
              <a:buNone/>
              <a:defRPr sz="1800"/>
            </a:lvl4pPr>
            <a:lvl5pPr marL="1632551" indent="0">
              <a:buNone/>
              <a:defRPr sz="1800"/>
            </a:lvl5pPr>
            <a:lvl6pPr marL="2040688" indent="0">
              <a:buNone/>
              <a:defRPr sz="1800"/>
            </a:lvl6pPr>
            <a:lvl7pPr marL="2448826" indent="0">
              <a:buNone/>
              <a:defRPr sz="1800"/>
            </a:lvl7pPr>
            <a:lvl8pPr marL="2856964" indent="0">
              <a:buNone/>
              <a:defRPr sz="1800"/>
            </a:lvl8pPr>
            <a:lvl9pPr marL="3265101" indent="0">
              <a:buNone/>
              <a:defRPr sz="18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38" indent="0">
              <a:buNone/>
              <a:defRPr sz="1100"/>
            </a:lvl2pPr>
            <a:lvl3pPr marL="816275" indent="0">
              <a:buNone/>
              <a:defRPr sz="900"/>
            </a:lvl3pPr>
            <a:lvl4pPr marL="1224413" indent="0">
              <a:buNone/>
              <a:defRPr sz="800"/>
            </a:lvl4pPr>
            <a:lvl5pPr marL="1632551" indent="0">
              <a:buNone/>
              <a:defRPr sz="800"/>
            </a:lvl5pPr>
            <a:lvl6pPr marL="2040688" indent="0">
              <a:buNone/>
              <a:defRPr sz="800"/>
            </a:lvl6pPr>
            <a:lvl7pPr marL="2448826" indent="0">
              <a:buNone/>
              <a:defRPr sz="800"/>
            </a:lvl7pPr>
            <a:lvl8pPr marL="2856964" indent="0">
              <a:buNone/>
              <a:defRPr sz="800"/>
            </a:lvl8pPr>
            <a:lvl9pPr marL="326510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36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3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915988"/>
            <a:ext cx="7992120" cy="3743325"/>
          </a:xfrm>
        </p:spPr>
        <p:txBody>
          <a:bodyPr>
            <a:normAutofit/>
          </a:bodyPr>
          <a:lstStyle>
            <a:lvl1pPr marL="342900" indent="-342900">
              <a:spcAft>
                <a:spcPts val="300"/>
              </a:spcAft>
              <a:buClr>
                <a:schemeClr val="accent3"/>
              </a:buClr>
              <a:buFont typeface="+mj-lt"/>
              <a:buAutoNum type="arabicPeriod"/>
              <a:defRPr sz="1800" baseline="0"/>
            </a:lvl1pPr>
          </a:lstStyle>
          <a:p>
            <a:pPr lvl="0"/>
            <a:r>
              <a:rPr lang="ru-RU" dirty="0"/>
              <a:t>СОДЕРЖАНИЕ ПОМОЖЕТ В ДАЛЬНЕЙШЕЙ НАВИГАЦИИ ПО ПРЕЗЕНТАЦИИ</a:t>
            </a:r>
          </a:p>
          <a:p>
            <a:pPr lvl="0"/>
            <a:r>
              <a:rPr lang="ru-RU" dirty="0"/>
              <a:t>УКАЖИТЕ ОСНОВНЫЕ ТЕМЫ, О КОТОРЫХ ВЫ ХОТЕЛИ БЫ РАССКАЗАТЬ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8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3270188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2" y="227409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38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154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339503"/>
            <a:ext cx="8351838" cy="43198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dirty="0"/>
              <a:t>ЭТО ПУСТОЙ СЛАЙД </a:t>
            </a:r>
            <a:br>
              <a:rPr lang="ru-RU" dirty="0"/>
            </a:br>
            <a:r>
              <a:rPr lang="ru-RU" dirty="0"/>
              <a:t>ОН НЕОБХОДИМ ДЛЯ СОЗДАНИЯ НЕСТАНДАРТНЫХ СЛАЙДОВ </a:t>
            </a:r>
            <a:br>
              <a:rPr lang="ru-RU" dirty="0"/>
            </a:br>
            <a:r>
              <a:rPr lang="ru-RU" dirty="0"/>
              <a:t>НАПРИМЕР ДЛЯ СОЗДАНИЯ СЛАЙДА С КАРТИНКОЙ ИЛИ СХЕМОЙ (ИНОГДА, ЧТОБЫ ДОНЕСТИ МЫСЛЬ ДОСТАТОЧНО ЕЁ ЛИШЬ ВИЗУАЛИЗИРОВАТЬ)</a:t>
            </a:r>
          </a:p>
        </p:txBody>
      </p:sp>
    </p:spTree>
    <p:extLst>
      <p:ext uri="{BB962C8B-B14F-4D97-AF65-F5344CB8AC3E}">
        <p14:creationId xmlns:p14="http://schemas.microsoft.com/office/powerpoint/2010/main" val="3388367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>
            <a:extLst/>
          </p:cNvPr>
          <p:cNvSpPr txBox="1">
            <a:spLocks noChangeArrowheads="1"/>
          </p:cNvSpPr>
          <p:nvPr userDrawn="1"/>
        </p:nvSpPr>
        <p:spPr bwMode="auto">
          <a:xfrm>
            <a:off x="5926767" y="3845477"/>
            <a:ext cx="923088" cy="2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14" tIns="35758" rIns="71514" bIns="35758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Номер слайда 13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85E01-04B6-473E-8127-35376087DB9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516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915988"/>
            <a:ext cx="8208963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ЗДЕСЬ РАСПОЛОЖИТЕ НЕОБХОДИМУЮ ИНФОРМАЦИЮ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8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 ЗАГОЛОВКЕ УКАЖИТЕ ОСНОВНУЮ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384270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8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 ЗАГОЛОВКЕ УКАЖИТЕ ОСНОВНУЮ МЫСЛЬ СЛАЙДА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915988"/>
            <a:ext cx="3745235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ЗДЕСЬ ВЫ МОЖЕТЕ РАССКАЗАТЬ </a:t>
            </a:r>
            <a:br>
              <a:rPr lang="ru-RU" dirty="0"/>
            </a:br>
            <a:r>
              <a:rPr lang="ru-RU" dirty="0"/>
              <a:t>О ПРЕИМУЩЕСТВАХ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4930453" y="915988"/>
            <a:ext cx="3745235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А ЗДЕСЬ ПОГОВОРИТЬ О НЕДОСТАТКАХ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562475" y="1131590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41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925513"/>
            <a:ext cx="8351837" cy="3744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ДОБАВЬТЕ НА СЛАЙД КАРТИНКУ, ГРАФИК, ДИАГРАММУ...</a:t>
            </a:r>
          </a:p>
        </p:txBody>
      </p:sp>
      <p:pic>
        <p:nvPicPr>
          <p:cNvPr id="5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6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8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ЧТОБЫ ДОНЕСТИ МЫСЛЬ МОЖНО ЕЕ ВИЗУАЛИЗИРОВАТЬ 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1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339503"/>
            <a:ext cx="8351838" cy="43198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dirty="0"/>
              <a:t>ЭТО ПУСТОЙ СЛАЙД </a:t>
            </a:r>
            <a:br>
              <a:rPr lang="ru-RU" dirty="0"/>
            </a:br>
            <a:r>
              <a:rPr lang="ru-RU" dirty="0"/>
              <a:t>ОН НЕОБХОДИМ ДЛЯ СОЗДАНИЯ НЕСТАНДАРТНЫХ СЛАЙДОВ </a:t>
            </a:r>
            <a:br>
              <a:rPr lang="ru-RU" dirty="0"/>
            </a:br>
            <a:r>
              <a:rPr lang="ru-RU" dirty="0"/>
              <a:t>НАПРИМЕР ДЛЯ СОЗДАНИЯ СЛАЙДА С КАРТИНКОЙ ИЛИ СХЕМОЙ (ИНОГДА, ЧТОБЫ ДОНЕСТИ МЫСЛЬ ДОСТАТОЧНО ЕЁ ЛИШЬ ВИЗУАЛИЗИРОВАТЬ)</a:t>
            </a:r>
          </a:p>
        </p:txBody>
      </p:sp>
    </p:spTree>
    <p:extLst>
      <p:ext uri="{BB962C8B-B14F-4D97-AF65-F5344CB8AC3E}">
        <p14:creationId xmlns:p14="http://schemas.microsoft.com/office/powerpoint/2010/main" val="237479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924" y="2967673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</p:spTree>
    <p:extLst>
      <p:ext uri="{BB962C8B-B14F-4D97-AF65-F5344CB8AC3E}">
        <p14:creationId xmlns:p14="http://schemas.microsoft.com/office/powerpoint/2010/main" val="171066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1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139" y="3845718"/>
            <a:ext cx="923925" cy="28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7"/>
            <a:ext cx="7320689" cy="3621940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4"/>
            <a:ext cx="7337192" cy="829352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36400C-4AF1-4F86-969B-31A9A23AB6F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8759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168751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65C3-A094-4EBA-ACB1-40E972773B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010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6" r:id="rId4"/>
    <p:sldLayoutId id="2147483664" r:id="rId5"/>
    <p:sldLayoutId id="2147483667" r:id="rId6"/>
    <p:sldLayoutId id="2147483660" r:id="rId7"/>
    <p:sldLayoutId id="2147483701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8" y="367518"/>
            <a:ext cx="7343873" cy="832711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8" y="1200152"/>
            <a:ext cx="7343873" cy="3626943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275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275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2" y="4531079"/>
            <a:ext cx="619711" cy="473875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</a:defRPr>
            </a:lvl1pPr>
          </a:lstStyle>
          <a:p>
            <a:pPr defTabSz="816275" eaLnBrk="1" fontAlgn="auto" hangingPunct="1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  <a:latin typeface="Calibri"/>
                <a:cs typeface="+mn-cs"/>
              </a:rPr>
              <a:pPr defTabSz="81627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76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703" r:id="rId14"/>
    <p:sldLayoutId id="2147483704" r:id="rId15"/>
  </p:sldLayoutIdLst>
  <p:hf hdr="0" ftr="0" dt="0"/>
  <p:txStyles>
    <p:titleStyle>
      <a:lvl1pPr algn="l" defTabSz="816275" rtl="0" eaLnBrk="1" latinLnBrk="0" hangingPunct="1">
        <a:lnSpc>
          <a:spcPts val="4070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98" indent="0" algn="l" defTabSz="816275" rtl="0" eaLnBrk="1" latinLnBrk="0" hangingPunct="1">
        <a:spcBef>
          <a:spcPct val="20000"/>
        </a:spcBef>
        <a:buFont typeface="+mj-lt"/>
        <a:buNone/>
        <a:defRPr sz="28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98" indent="0" algn="l" defTabSz="816275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14" indent="-203745" algn="l" defTabSz="816275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13" algn="just" defTabSz="816275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081" indent="0" algn="l" defTabSz="816275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757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95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033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169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38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75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13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51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88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26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64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01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3012248" y="4515966"/>
            <a:ext cx="3263519" cy="36425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000" b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2020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1174852" y="2643758"/>
            <a:ext cx="6938309" cy="1728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О РЕАЛИЗАЦИИ МЕРОПРИЯТИЙ ПО ИСКЛЮЧЕНИЮ ИЗ ЕДИНОГО ГОСУДАРСТВЕННОГО РЕЕСТРА ИНДИВИДУАЛЬНЫХ ПРЕДПРИНИМАТЕЛЕЙ НЕДЕЙСТВУЮЩИХ ИНДИВИДУАЛЬНЫХ ПРЕДПРИНИМАТЕЛЕЙ НА ОСНОВАНИИ СТАТЬИ 22.4 ФЕДЕРАЛЬНОГО ЗАКОНА ОТ 22.08.2001 № 129-ФЗ    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«О ГОСУДАРСТВЕННОЙ РЕГИСТРАЦИИ ЮРИДИЧЕСКИХ ЛИЦ И ИНДИВИДУАЛЬНЫХ ПРЕДПРИНИМАТЕЛЕЙ»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827584" y="1564376"/>
            <a:ext cx="4032448" cy="935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endParaRPr lang="ru-RU" sz="16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3412227"/>
            <a:ext cx="4040046" cy="150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Прямоугольник 22"/>
          <p:cNvSpPr>
            <a:spLocks noChangeArrowheads="1"/>
          </p:cNvSpPr>
          <p:nvPr/>
        </p:nvSpPr>
        <p:spPr bwMode="auto">
          <a:xfrm>
            <a:off x="612394" y="123478"/>
            <a:ext cx="7915478" cy="39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 anchor="ctr"/>
          <a:lstStyle>
            <a:lvl1pPr eaLnBrk="0" hangingPunct="0">
              <a:spcBef>
                <a:spcPct val="20000"/>
              </a:spcBef>
              <a:buFont typeface="+mj-lt"/>
              <a:defRPr sz="3700">
                <a:solidFill>
                  <a:srgbClr val="005AA9"/>
                </a:solidFill>
                <a:latin typeface="Calibri" pitchFamily="34" charset="0"/>
              </a:defRPr>
            </a:lvl1pPr>
            <a:lvl2pPr marL="361950" indent="952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711200" indent="-2587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1241425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1433513" indent="395288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1890713" indent="3952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347913" indent="3952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2805113" indent="3952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262313" indent="3952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defTabSz="715609" eaLnBrk="1" hangingPunct="1">
              <a:spcBef>
                <a:spcPct val="0"/>
              </a:spcBef>
            </a:pPr>
            <a:r>
              <a:rPr lang="ru-RU" altLang="ru-RU" sz="1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ИНФОРМИРОВАНИЕ </a:t>
            </a:r>
            <a:r>
              <a:rPr lang="ru-RU" altLang="ru-RU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БИЗНЕС-СООБЩЕСТВА ЮГРЫ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64812" y="5020393"/>
            <a:ext cx="390955" cy="377960"/>
          </a:xfrm>
          <a:prstGeom prst="rect">
            <a:avLst/>
          </a:prstGeom>
        </p:spPr>
        <p:txBody>
          <a:bodyPr wrap="none" lIns="81630" tIns="40815" rIns="81630" bIns="40815" anchor="ctr">
            <a:normAutofit fontScale="62500" lnSpcReduction="20000"/>
          </a:bodyPr>
          <a:lstStyle/>
          <a:p>
            <a:pPr defTabSz="816296">
              <a:defRPr/>
            </a:pPr>
            <a:endParaRPr lang="ru-RU" sz="3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54045"/>
            <a:ext cx="4389185" cy="3488579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eaLnBrk="0" hangingPunct="0"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►выступления в средствах массовой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информации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Югры</a:t>
            </a:r>
          </a:p>
          <a:p>
            <a:pPr eaLnBrk="0" hangingPunct="0">
              <a:defRPr/>
            </a:pP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►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размещение информационных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сообщений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официальных сайтах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администраций муниципальных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образований автономного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округа</a:t>
            </a:r>
          </a:p>
          <a:p>
            <a:pPr eaLnBrk="0" hangingPunct="0">
              <a:defRPr/>
            </a:pP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►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взаимодействие с организациями,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представляющими интересы бизнеса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Югры</a:t>
            </a:r>
          </a:p>
          <a:p>
            <a:pPr eaLnBrk="0" hangingPunct="0">
              <a:defRPr/>
            </a:pP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►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вебинары для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налогоплательщиков, телефонное информирование и т.д.</a:t>
            </a:r>
          </a:p>
          <a:p>
            <a:pPr eaLnBrk="0" hangingPunct="0">
              <a:defRPr/>
            </a:pP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eaLnBrk="0" hangingPunct="0">
              <a:defRPr/>
            </a:pP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69" y="664130"/>
            <a:ext cx="3439895" cy="195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0" b="9387"/>
          <a:stretch>
            <a:fillRect/>
          </a:stretch>
        </p:blipFill>
        <p:spPr bwMode="auto">
          <a:xfrm>
            <a:off x="5311828" y="2666240"/>
            <a:ext cx="3344836" cy="126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12227"/>
            <a:ext cx="2304256" cy="150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Прямоугольник 5"/>
          <p:cNvSpPr>
            <a:spLocks noChangeArrowheads="1"/>
          </p:cNvSpPr>
          <p:nvPr/>
        </p:nvSpPr>
        <p:spPr bwMode="auto">
          <a:xfrm>
            <a:off x="5645769" y="3615460"/>
            <a:ext cx="2899582" cy="24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>
            <a:spAutoFit/>
          </a:bodyPr>
          <a:lstStyle/>
          <a:p>
            <a:r>
              <a:rPr lang="en-US" altLang="ru-RU" sz="1100" dirty="0">
                <a:solidFill>
                  <a:srgbClr val="C00000"/>
                </a:solidFill>
              </a:rPr>
              <a:t>http://andra-mo.ru/govinfo/govinfofns/</a:t>
            </a:r>
            <a:endParaRPr lang="ru-RU" altLang="ru-RU" sz="1100" dirty="0">
              <a:solidFill>
                <a:srgbClr val="C00000"/>
              </a:solidFill>
            </a:endParaRPr>
          </a:p>
        </p:txBody>
      </p:sp>
      <p:sp>
        <p:nvSpPr>
          <p:cNvPr id="13323" name="Прямоугольник 6"/>
          <p:cNvSpPr>
            <a:spLocks noChangeArrowheads="1"/>
          </p:cNvSpPr>
          <p:nvPr/>
        </p:nvSpPr>
        <p:spPr bwMode="auto">
          <a:xfrm>
            <a:off x="3046190" y="4804416"/>
            <a:ext cx="5742150" cy="24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>
            <a:spAutoFit/>
          </a:bodyPr>
          <a:lstStyle/>
          <a:p>
            <a:r>
              <a:rPr lang="en-US" altLang="ru-RU" sz="1100" dirty="0">
                <a:solidFill>
                  <a:srgbClr val="C00000"/>
                </a:solidFill>
              </a:rPr>
              <a:t>http://</a:t>
            </a:r>
            <a:r>
              <a:rPr lang="ru-RU" altLang="ru-RU" sz="1100" dirty="0">
                <a:solidFill>
                  <a:srgbClr val="C00000"/>
                </a:solidFill>
              </a:rPr>
              <a:t>перегребное.рф/</a:t>
            </a:r>
            <a:r>
              <a:rPr lang="en-US" altLang="ru-RU" sz="1100" dirty="0">
                <a:solidFill>
                  <a:srgbClr val="C00000"/>
                </a:solidFill>
              </a:rPr>
              <a:t>sotsialno-kulturnaya-sfera/federalnye-sluzhby/10331/</a:t>
            </a:r>
            <a:endParaRPr lang="ru-RU" altLang="ru-RU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679546"/>
              </p:ext>
            </p:extLst>
          </p:nvPr>
        </p:nvGraphicFramePr>
        <p:xfrm>
          <a:off x="35497" y="615929"/>
          <a:ext cx="9073008" cy="451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906"/>
                <a:gridCol w="1864912"/>
                <a:gridCol w="1649730"/>
                <a:gridCol w="1721457"/>
                <a:gridCol w="2367003"/>
              </a:tblGrid>
              <a:tr h="16508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Срок представления деклараций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УСН 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(для ИП) — не позднее 30 апреля года, следующего за истекшим налоговым периодом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ЕНВД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 — не позднее 20 числа первого месяца следующего квартала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ЕСХН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 — не позднее 31 марта года, следующего за истекшим налоговым периодом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ПАТЕНТ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 – декларация</a:t>
                      </a:r>
                      <a:r>
                        <a:rPr lang="ru-RU" sz="1600" baseline="0" dirty="0" smtClean="0">
                          <a:latin typeface="Arial Narrow" panose="020B0606020202030204" pitchFamily="34" charset="0"/>
                        </a:rPr>
                        <a:t> не сдается (у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плата зависит от срока патента)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74164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Порядок уплаты налога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Авансы - ежеквартально не позднее 25 числа (квартал, полугодие, 9 месяцев). Итоговая сумма налога уплачивается не позднее 30 апреля (для ИП)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Ежеквартально не позднее 25 числа первого месяца следующего налогового периода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Авансовые платежи - не позднее 25 июля.</a:t>
                      </a:r>
                    </a:p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Итоговая сумма налога уплачивается не позднее 31 марта следующего года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1) если патент получен на срок до 6 мес., - в размере полной суммы налога в срок не позднее срока окончания действия патента;</a:t>
                      </a:r>
                    </a:p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2) если патент получен на срок от 6 до 12 мес.:</a:t>
                      </a:r>
                    </a:p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- в размере 1/3 суммы налога в срок не позднее 90 к. дн. после начала действия патента;</a:t>
                      </a:r>
                    </a:p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- в размере 2/3 суммы налога в срок не позднее срока окончания действия патента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0"/>
            <a:ext cx="8496944" cy="677052"/>
          </a:xfrm>
          <a:prstGeom prst="rect">
            <a:avLst/>
          </a:prstGeom>
        </p:spPr>
        <p:txBody>
          <a:bodyPr wrap="square" lIns="91384" tIns="45692" rIns="91384" bIns="45692">
            <a:spAutoFit/>
          </a:bodyPr>
          <a:lstStyle/>
          <a:p>
            <a:pPr lvl="0" algn="ctr"/>
            <a:r>
              <a:rPr lang="ru-RU" b="1" cap="all" dirty="0">
                <a:solidFill>
                  <a:srgbClr val="005AA9"/>
                </a:solidFill>
                <a:latin typeface="+mj-lt"/>
              </a:rPr>
              <a:t>Что делать, </a:t>
            </a:r>
            <a:r>
              <a:rPr lang="ru-RU" b="1" cap="all" dirty="0" smtClean="0">
                <a:solidFill>
                  <a:srgbClr val="005AA9"/>
                </a:solidFill>
                <a:latin typeface="+mj-lt"/>
              </a:rPr>
              <a:t>чтобы </a:t>
            </a:r>
            <a:r>
              <a:rPr lang="ru-RU" b="1" cap="all" dirty="0">
                <a:solidFill>
                  <a:srgbClr val="005AA9"/>
                </a:solidFill>
                <a:latin typeface="+mj-lt"/>
              </a:rPr>
              <a:t>не попасть под </a:t>
            </a:r>
            <a:r>
              <a:rPr lang="ru-RU" b="1" cap="all" dirty="0" smtClean="0">
                <a:solidFill>
                  <a:srgbClr val="005AA9"/>
                </a:solidFill>
                <a:latin typeface="+mj-lt"/>
              </a:rPr>
              <a:t>АДМИНИСТРАТИВНОЕ исключение </a:t>
            </a:r>
            <a:r>
              <a:rPr lang="ru-RU" b="1" cap="all" dirty="0">
                <a:solidFill>
                  <a:srgbClr val="005AA9"/>
                </a:solidFill>
                <a:latin typeface="+mj-lt"/>
              </a:rPr>
              <a:t>?  </a:t>
            </a:r>
          </a:p>
          <a:p>
            <a:pPr lvl="0" algn="ctr"/>
            <a:r>
              <a:rPr lang="ru-RU" sz="2000" b="1" cap="all" dirty="0">
                <a:solidFill>
                  <a:srgbClr val="C00000"/>
                </a:solidFill>
                <a:latin typeface="+mj-lt"/>
              </a:rPr>
              <a:t>своевременно отчитываться и уплачивать налоги!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612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9582"/>
            <a:ext cx="7920880" cy="376595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Предоставить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в регистрирующий орган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Заявление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по форме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№ Р26001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и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документ об уплате государственной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пошлины (в размере 160 рублей) следующими способами:</a:t>
            </a:r>
          </a:p>
          <a:p>
            <a:pPr marL="604391" indent="-285750">
              <a:buFontTx/>
              <a:buChar char="-"/>
            </a:pPr>
            <a:r>
              <a:rPr lang="ru-RU" sz="2100" b="0" i="1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лично в налоговые органы или почтовым </a:t>
            </a:r>
            <a:r>
              <a:rPr lang="ru-RU" sz="2100" b="0" i="1" dirty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отправлением с описью вложения и обязательным засвидетельствованием в нотариальном порядке  подписи заявителя</a:t>
            </a:r>
            <a:r>
              <a:rPr lang="ru-RU" sz="2100" b="0" i="1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;</a:t>
            </a:r>
          </a:p>
          <a:p>
            <a:pPr marL="604391" indent="-285750">
              <a:buFontTx/>
              <a:buChar char="-"/>
            </a:pPr>
            <a:r>
              <a:rPr lang="ru-RU" sz="2100" b="0" i="1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лично через </a:t>
            </a:r>
            <a:r>
              <a:rPr lang="ru-RU" sz="2100" b="0" i="1" dirty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многофункциональный центр предоставления государственных и муниципальных услуг </a:t>
            </a:r>
            <a:r>
              <a:rPr lang="ru-RU" sz="2100" b="0" i="1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ru-RU" sz="2100" b="0" i="1" u="sng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в указанном случае государственная пошлина не уплачивается</a:t>
            </a:r>
            <a:r>
              <a:rPr lang="ru-RU" sz="2100" b="0" i="1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); </a:t>
            </a:r>
          </a:p>
          <a:p>
            <a:pPr marL="604391" indent="-285750">
              <a:buFontTx/>
              <a:buChar char="-"/>
            </a:pPr>
            <a:r>
              <a:rPr lang="ru-RU" sz="2100" b="0" i="1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100" b="0" i="1" dirty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в форме электронных документов, подписанных усиленной квалифицированной электронной подписью (</a:t>
            </a:r>
            <a:r>
              <a:rPr lang="ru-RU" sz="2100" b="0" i="1" u="sng" dirty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в указанном случае государственная пошлина не уплачивается</a:t>
            </a:r>
            <a:r>
              <a:rPr lang="ru-RU" sz="2100" b="0" i="1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) через сайт ФНС России.</a:t>
            </a:r>
          </a:p>
          <a:p>
            <a:endParaRPr lang="ru-RU" sz="1600" b="0" dirty="0">
              <a:latin typeface="+mn-lt"/>
              <a:cs typeface="Times New Roman" panose="02020603050405020304" pitchFamily="18" charset="0"/>
            </a:endParaRPr>
          </a:p>
          <a:p>
            <a:pPr marL="0" indent="284163" algn="just"/>
            <a:r>
              <a:rPr lang="ru-RU" sz="1800" b="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Представление </a:t>
            </a:r>
            <a:r>
              <a:rPr lang="ru-RU" sz="1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документов в регистрирующий орган может быть осуществлено по просьбе заявителя нотариусом. При этом документы направляются в регистрирующий орган нотариусом в форме электронных документов, подписанных усиленной квалифицированной электронной подписью нотариуса, с использованием информационно-телекоммуникационных сетей, в том числе сети «Интернет», либо единой системы межведомственного электронного взаимодействия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ru-RU" sz="1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683568" y="267494"/>
            <a:ext cx="8136904" cy="747489"/>
          </a:xfrm>
          <a:prstGeom prst="rect">
            <a:avLst/>
          </a:prstGeom>
        </p:spPr>
        <p:txBody>
          <a:bodyPr vert="horz" lIns="81630" tIns="40815" rIns="81630" bIns="40815" rtlCol="0" anchor="ctr">
            <a:normAutofit fontScale="97500"/>
          </a:bodyPr>
          <a:lstStyle>
            <a:lvl1pPr marL="0" marR="0" indent="0" algn="l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 smtClean="0">
                <a:solidFill>
                  <a:srgbClr val="0066B3"/>
                </a:solidFill>
                <a:cs typeface="Times New Roman" panose="02020603050405020304" pitchFamily="18" charset="0"/>
              </a:rPr>
              <a:t>ПОРЯДОК ПОДАЧИ ЗАЯВЛЕНИЯ О ПРЕКРАЩЕНИИ ДЕЯТЕЛЬНОСТИ В КАЧЕСТВЕ ИП  В ДОБРОВОЛЬНОМ ПОРЯДКЕ</a:t>
            </a:r>
          </a:p>
        </p:txBody>
      </p:sp>
    </p:spTree>
    <p:extLst>
      <p:ext uri="{BB962C8B-B14F-4D97-AF65-F5344CB8AC3E}">
        <p14:creationId xmlns:p14="http://schemas.microsoft.com/office/powerpoint/2010/main" val="2497543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3480"/>
            <a:ext cx="8424935" cy="588233"/>
          </a:xfrm>
        </p:spPr>
        <p:txBody>
          <a:bodyPr>
            <a:noAutofit/>
          </a:bodyPr>
          <a:lstStyle/>
          <a:p>
            <a:pPr algn="ctr" defTabSz="815929">
              <a:lnSpc>
                <a:spcPct val="100000"/>
              </a:lnSpc>
            </a:pPr>
            <a:r>
              <a:rPr lang="ru-RU" sz="2000" cap="none" dirty="0" smtClean="0">
                <a:ea typeface="+mn-ea"/>
                <a:cs typeface="Arial" charset="0"/>
              </a:rPr>
              <a:t>Налог </a:t>
            </a:r>
            <a:r>
              <a:rPr lang="ru-RU" sz="2000" cap="none" dirty="0">
                <a:ea typeface="+mn-ea"/>
                <a:cs typeface="Arial" charset="0"/>
              </a:rPr>
              <a:t>на профессиональный </a:t>
            </a:r>
            <a:r>
              <a:rPr lang="ru-RU" sz="2000" cap="none" dirty="0" smtClean="0">
                <a:ea typeface="+mn-ea"/>
                <a:cs typeface="Arial" charset="0"/>
              </a:rPr>
              <a:t>доход – альтернатива для отдельных ИП</a:t>
            </a:r>
            <a:r>
              <a:rPr lang="ru-RU" sz="2000" cap="none" dirty="0">
                <a:ea typeface="+mn-ea"/>
                <a:cs typeface="Arial" charset="0"/>
              </a:rPr>
              <a:t/>
            </a:r>
            <a:br>
              <a:rPr lang="ru-RU" sz="2000" cap="none" dirty="0">
                <a:ea typeface="+mn-ea"/>
                <a:cs typeface="Arial" charset="0"/>
              </a:rPr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1" y="555528"/>
            <a:ext cx="7776863" cy="4392486"/>
          </a:xfrm>
        </p:spPr>
        <p:txBody>
          <a:bodyPr>
            <a:normAutofit fontScale="62500" lnSpcReduction="20000"/>
          </a:bodyPr>
          <a:lstStyle/>
          <a:p>
            <a:pPr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1F497D"/>
                </a:solidFill>
                <a:latin typeface="+mn-lt"/>
                <a:ea typeface="Times New Roman"/>
                <a:cs typeface="Times New Roman"/>
              </a:rPr>
              <a:t>Объект налогообложения </a:t>
            </a:r>
            <a:r>
              <a:rPr lang="ru-RU" sz="2600" b="1" dirty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– </a:t>
            </a:r>
            <a:r>
              <a:rPr lang="ru-RU" sz="2600" b="1" dirty="0">
                <a:solidFill>
                  <a:srgbClr val="F79646">
                    <a:lumMod val="75000"/>
                  </a:srgbClr>
                </a:solidFill>
                <a:latin typeface="+mn-lt"/>
                <a:ea typeface="Times New Roman"/>
                <a:cs typeface="Times New Roman"/>
              </a:rPr>
              <a:t>доходы; </a:t>
            </a:r>
          </a:p>
          <a:p>
            <a:pPr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1F497D"/>
                </a:solidFill>
                <a:latin typeface="+mn-lt"/>
                <a:ea typeface="Times New Roman"/>
                <a:cs typeface="Times New Roman"/>
              </a:rPr>
              <a:t>Налоговый период </a:t>
            </a:r>
            <a:r>
              <a:rPr lang="ru-RU" sz="2600" b="1" dirty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– </a:t>
            </a:r>
            <a:r>
              <a:rPr lang="ru-RU" sz="2600" b="1" dirty="0">
                <a:solidFill>
                  <a:srgbClr val="F79646">
                    <a:lumMod val="75000"/>
                  </a:srgbClr>
                </a:solidFill>
                <a:latin typeface="+mn-lt"/>
                <a:ea typeface="Times New Roman"/>
                <a:cs typeface="Times New Roman"/>
              </a:rPr>
              <a:t>месяц;</a:t>
            </a:r>
          </a:p>
          <a:p>
            <a:pPr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1F497D"/>
                </a:solidFill>
                <a:latin typeface="+mn-lt"/>
                <a:ea typeface="Times New Roman"/>
                <a:cs typeface="Times New Roman"/>
              </a:rPr>
              <a:t>Ставка налога </a:t>
            </a:r>
            <a:r>
              <a:rPr lang="ru-RU" sz="2600" b="1" dirty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-  </a:t>
            </a:r>
            <a:r>
              <a:rPr lang="ru-RU" sz="2600" dirty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зависит от того, с кем работает налогоплательщик:</a:t>
            </a:r>
            <a:endParaRPr lang="ru-RU" sz="2600" dirty="0">
              <a:solidFill>
                <a:prstClr val="black"/>
              </a:solidFill>
              <a:latin typeface="+mn-lt"/>
              <a:ea typeface="Calibri"/>
              <a:cs typeface="Times New Roman"/>
            </a:endParaRPr>
          </a:p>
          <a:p>
            <a:pPr indent="352179"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F79646">
                    <a:lumMod val="75000"/>
                  </a:srgbClr>
                </a:solidFill>
                <a:latin typeface="+mn-lt"/>
                <a:ea typeface="Times New Roman"/>
                <a:cs typeface="Times New Roman"/>
              </a:rPr>
              <a:t>- если с ФЗ, то 4 % от полученного дохода;</a:t>
            </a:r>
            <a:endParaRPr lang="ru-RU" sz="2600" b="1" dirty="0">
              <a:solidFill>
                <a:srgbClr val="F79646">
                  <a:lumMod val="75000"/>
                </a:srgbClr>
              </a:solidFill>
              <a:latin typeface="+mn-lt"/>
              <a:ea typeface="Calibri"/>
              <a:cs typeface="Times New Roman"/>
            </a:endParaRPr>
          </a:p>
          <a:p>
            <a:pPr indent="352179"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F79646">
                    <a:lumMod val="75000"/>
                  </a:srgbClr>
                </a:solidFill>
                <a:latin typeface="+mn-lt"/>
                <a:ea typeface="Times New Roman"/>
                <a:cs typeface="Times New Roman"/>
              </a:rPr>
              <a:t>- если с ИП и ЮЛ, то 6% от полученного дохода;</a:t>
            </a:r>
            <a:endParaRPr lang="ru-RU" sz="2600" b="1" dirty="0">
              <a:solidFill>
                <a:srgbClr val="F79646">
                  <a:lumMod val="75000"/>
                </a:srgbClr>
              </a:solidFill>
              <a:latin typeface="+mn-lt"/>
              <a:ea typeface="Calibri"/>
              <a:cs typeface="Times New Roman"/>
            </a:endParaRPr>
          </a:p>
          <a:p>
            <a:pPr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1F497D"/>
                </a:solidFill>
                <a:latin typeface="+mn-lt"/>
                <a:ea typeface="Times New Roman"/>
                <a:cs typeface="Times New Roman"/>
              </a:rPr>
              <a:t>Обязанность предоставлять налоговые декларации - </a:t>
            </a:r>
            <a:r>
              <a:rPr lang="ru-RU" sz="2600" b="1" dirty="0">
                <a:solidFill>
                  <a:srgbClr val="F79646">
                    <a:lumMod val="75000"/>
                  </a:srgbClr>
                </a:solidFill>
                <a:latin typeface="+mn-lt"/>
                <a:ea typeface="Times New Roman"/>
                <a:cs typeface="Times New Roman"/>
              </a:rPr>
              <a:t>отсутствует</a:t>
            </a:r>
            <a:r>
              <a:rPr lang="ru-RU" sz="2600" dirty="0">
                <a:solidFill>
                  <a:srgbClr val="F79646">
                    <a:lumMod val="75000"/>
                  </a:srgbClr>
                </a:solidFill>
                <a:latin typeface="+mn-lt"/>
                <a:ea typeface="Times New Roman"/>
                <a:cs typeface="Times New Roman"/>
              </a:rPr>
              <a:t>. </a:t>
            </a:r>
            <a:r>
              <a:rPr lang="ru-RU" sz="2600" dirty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(Расчет и начисление платежей осуществляется на основании данных налогоплательщика через программу «Мой налог». Сумма налога исчисляется налоговым органом).</a:t>
            </a:r>
            <a:endParaRPr lang="ru-RU" sz="2600" dirty="0">
              <a:solidFill>
                <a:prstClr val="black"/>
              </a:solidFill>
              <a:latin typeface="+mn-lt"/>
              <a:ea typeface="Calibri"/>
              <a:cs typeface="Times New Roman"/>
            </a:endParaRPr>
          </a:p>
          <a:p>
            <a:pPr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Уплата налога - </a:t>
            </a:r>
            <a:r>
              <a:rPr lang="ru-RU" sz="26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ru-RU" sz="2600" b="1" dirty="0">
                <a:solidFill>
                  <a:srgbClr val="F79646">
                    <a:lumMod val="75000"/>
                  </a:srgbClr>
                </a:solidFill>
                <a:latin typeface="+mn-lt"/>
                <a:ea typeface="Times New Roman"/>
                <a:cs typeface="Times New Roman"/>
              </a:rPr>
              <a:t>ежемесячно, не позднее 25 числа </a:t>
            </a:r>
            <a:r>
              <a:rPr lang="ru-RU" sz="2600" dirty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месяца следующего за прошедшим календарным месяцем.</a:t>
            </a:r>
          </a:p>
          <a:p>
            <a:pPr algn="ctr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/>
                <a:cs typeface="Times New Roman"/>
              </a:rPr>
              <a:t>Есть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/>
                <a:cs typeface="Times New Roman"/>
              </a:rPr>
              <a:t>ограничения для применения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/>
                <a:cs typeface="Times New Roman"/>
              </a:rPr>
              <a:t>!</a:t>
            </a:r>
          </a:p>
          <a:p>
            <a:pPr algn="ctr" defTabSz="815875" fontAlgn="base">
              <a:lnSpc>
                <a:spcPct val="115000"/>
              </a:lnSpc>
              <a:spcBef>
                <a:spcPct val="0"/>
              </a:spcBef>
            </a:pPr>
            <a:endParaRPr lang="ru-RU" sz="190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Times New Roman"/>
              <a:cs typeface="Times New Roman"/>
            </a:endParaRPr>
          </a:p>
          <a:p>
            <a:pPr marL="342900" indent="-342900" algn="ctr" defTabSz="815875" fontAlgn="base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2600" b="1" dirty="0" smtClean="0">
                <a:latin typeface="+mn-lt"/>
                <a:ea typeface="Times New Roman"/>
              </a:rPr>
              <a:t>По </a:t>
            </a:r>
            <a:r>
              <a:rPr lang="ru-RU" sz="2600" b="1" dirty="0">
                <a:latin typeface="+mn-lt"/>
                <a:ea typeface="Times New Roman"/>
              </a:rPr>
              <a:t>состоянию на </a:t>
            </a:r>
            <a:r>
              <a:rPr lang="ru-RU" sz="2600" b="1" dirty="0" smtClean="0">
                <a:latin typeface="+mn-lt"/>
                <a:ea typeface="Times New Roman"/>
              </a:rPr>
              <a:t>29.09.2020 </a:t>
            </a:r>
            <a:r>
              <a:rPr lang="ru-RU" sz="2600" b="1" dirty="0">
                <a:latin typeface="+mn-lt"/>
                <a:ea typeface="Times New Roman"/>
              </a:rPr>
              <a:t>зарегистрировано 10 </a:t>
            </a:r>
            <a:r>
              <a:rPr lang="ru-RU" sz="2600" b="1" dirty="0" smtClean="0">
                <a:latin typeface="+mn-lt"/>
                <a:ea typeface="Times New Roman"/>
              </a:rPr>
              <a:t>923 самозанятых, </a:t>
            </a:r>
            <a:r>
              <a:rPr lang="ru-RU" sz="2600" b="1" dirty="0">
                <a:latin typeface="+mn-lt"/>
                <a:ea typeface="Times New Roman"/>
              </a:rPr>
              <a:t>в том числе </a:t>
            </a:r>
            <a:r>
              <a:rPr lang="ru-RU" sz="2600" b="1" dirty="0" smtClean="0">
                <a:latin typeface="+mn-lt"/>
                <a:ea typeface="Times New Roman"/>
              </a:rPr>
              <a:t>654 (</a:t>
            </a:r>
            <a:r>
              <a:rPr lang="ru-RU" sz="2600" b="1" dirty="0">
                <a:latin typeface="+mn-lt"/>
                <a:ea typeface="Times New Roman"/>
              </a:rPr>
              <a:t>или 6%) – индивидуальных </a:t>
            </a:r>
            <a:r>
              <a:rPr lang="ru-RU" sz="2600" b="1" dirty="0" smtClean="0">
                <a:latin typeface="+mn-lt"/>
                <a:ea typeface="Times New Roman"/>
              </a:rPr>
              <a:t>предпринимателей! </a:t>
            </a:r>
          </a:p>
          <a:p>
            <a:pPr marL="342900" indent="-342900" algn="ctr" defTabSz="815875" fontAlgn="base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2600" b="1" dirty="0" smtClean="0">
                <a:latin typeface="+mn-lt"/>
                <a:ea typeface="Times New Roman"/>
              </a:rPr>
              <a:t>Самозанятых, ранее бывших ИП и ставших в 2020 году самозанятыми лицами без статуса ИП 292 человека!</a:t>
            </a:r>
            <a:endParaRPr lang="ru-RU" sz="260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Times New Roman"/>
              <a:cs typeface="Times New Roman"/>
            </a:endParaRPr>
          </a:p>
          <a:p>
            <a:pPr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1900" b="1" dirty="0" smtClean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 </a:t>
            </a:r>
            <a:endParaRPr lang="ru-RU" sz="1900" b="1" dirty="0">
              <a:solidFill>
                <a:srgbClr val="F79646">
                  <a:lumMod val="75000"/>
                </a:srgbClr>
              </a:solidFill>
              <a:latin typeface="+mn-lt"/>
              <a:ea typeface="Calibri"/>
              <a:cs typeface="Times New Roman"/>
            </a:endParaRPr>
          </a:p>
          <a:p>
            <a:pPr algn="just" defTabSz="815875" fontAlgn="base">
              <a:lnSpc>
                <a:spcPct val="115000"/>
              </a:lnSpc>
              <a:spcBef>
                <a:spcPct val="0"/>
              </a:spcBef>
            </a:pP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3733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16534206"/>
              </p:ext>
            </p:extLst>
          </p:nvPr>
        </p:nvGraphicFramePr>
        <p:xfrm>
          <a:off x="77060" y="73618"/>
          <a:ext cx="8989882" cy="5069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03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59486142"/>
              </p:ext>
            </p:extLst>
          </p:nvPr>
        </p:nvGraphicFramePr>
        <p:xfrm>
          <a:off x="530619" y="851724"/>
          <a:ext cx="4071535" cy="157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83057" y="75660"/>
            <a:ext cx="4104456" cy="57450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Статистика по государственной регистрации ИП</a:t>
            </a:r>
            <a:endParaRPr lang="ru-RU" sz="1800" b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46677720"/>
              </p:ext>
            </p:extLst>
          </p:nvPr>
        </p:nvGraphicFramePr>
        <p:xfrm>
          <a:off x="4906453" y="515905"/>
          <a:ext cx="424847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487513" y="3837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98" lvl="0" algn="ctr" defTabSz="816275">
              <a:spcBef>
                <a:spcPct val="20000"/>
              </a:spcBef>
            </a:pPr>
            <a:r>
              <a:rPr lang="ru-RU" b="1" dirty="0" smtClean="0">
                <a:solidFill>
                  <a:srgbClr val="005AA9"/>
                </a:solidFill>
              </a:rPr>
              <a:t>Виды экономической деятельности, осуществляемые ИП</a:t>
            </a:r>
            <a:endParaRPr lang="ru-RU" b="1" dirty="0">
              <a:solidFill>
                <a:srgbClr val="005AA9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965905682"/>
              </p:ext>
            </p:extLst>
          </p:nvPr>
        </p:nvGraphicFramePr>
        <p:xfrm>
          <a:off x="395536" y="3039802"/>
          <a:ext cx="7992888" cy="169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9041" y="2537033"/>
            <a:ext cx="8496944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Количество ИП в динамике за три года в разрезе специальных налоговых режимов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4657440"/>
            <a:ext cx="792088" cy="2160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7541" y="4668366"/>
            <a:ext cx="792088" cy="2160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936" y="4657440"/>
            <a:ext cx="792088" cy="2160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3950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755576" y="2334820"/>
            <a:ext cx="7632850" cy="584646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ru-RU" sz="1600" dirty="0" smtClean="0">
                <a:latin typeface="+mj-lt"/>
              </a:rPr>
              <a:t>ДЛЯ ИСКЛЮЧЕНИЯ НЕДЕЙСТВУЮЩЕГО ИНДИВИДУАЛЬНОГО ПРЕДПРИНИМАТЕЛЯ ИЗ ЕГРИП должно быть два одновременных условия:</a:t>
            </a:r>
            <a:endParaRPr lang="ru-RU" sz="1600" dirty="0">
              <a:latin typeface="+mj-lt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1560" y="2919466"/>
            <a:ext cx="7650476" cy="115212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- наличие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задолженности перед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бюджетом;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непредставление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в налоговый орган отчетности в течение 15 месяцев либо прошествии более 15 месяцев с даты истечения срока действия патента.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4897" y="606628"/>
            <a:ext cx="7632850" cy="1323310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ru-RU" sz="1600" dirty="0">
                <a:latin typeface="+mj-lt"/>
              </a:rPr>
              <a:t>С 01.09.2020 вступила в силу новая статья Федерального закона  от 08.08.2001 № 129-ФЗ «О государственной регистрации юридических лиц и индивидуальных предпринимателей», а именно статья 22.4 «Исключение индивидуального предпринимателя из ЕГРИП по решению регистрирующего органа».</a:t>
            </a:r>
          </a:p>
        </p:txBody>
      </p:sp>
    </p:spTree>
    <p:extLst>
      <p:ext uri="{BB962C8B-B14F-4D97-AF65-F5344CB8AC3E}">
        <p14:creationId xmlns:p14="http://schemas.microsoft.com/office/powerpoint/2010/main" val="1960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195486"/>
            <a:ext cx="7337192" cy="829352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0066B3"/>
                </a:solidFill>
                <a:cs typeface="Times New Roman" panose="02020603050405020304" pitchFamily="18" charset="0"/>
              </a:rPr>
              <a:t>ПОРЯДОК ИСКЛЮЧЕНИЯ НЕДЕЙСТУЮЩЕГО ИНДИВИДУАЛЬНОГО ПРЕДПРИНИМАТЕЛЯ ИЗ ЕГРИП В АДМИНИСТРАТИВНОМ ПОРЯДКЕ</a:t>
            </a:r>
            <a:endParaRPr lang="ru-RU" sz="1800" b="1" dirty="0">
              <a:solidFill>
                <a:srgbClr val="0066B3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15566"/>
            <a:ext cx="7704856" cy="3909972"/>
          </a:xfrm>
        </p:spPr>
        <p:txBody>
          <a:bodyPr>
            <a:normAutofit fontScale="92500"/>
          </a:bodyPr>
          <a:lstStyle/>
          <a:p>
            <a:pPr marL="661541" indent="-342900" algn="just">
              <a:buAutoNum type="arabicPeriod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Решение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о предстоящем исключении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недействующего ИП вносится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регистрирующим органом в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ЕГРИП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должно быть опубликовано 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журнале «Вестнике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государственной регистрации»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вместе со сведениями о порядке и сроках направления заявлений и возражений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ИП, кредиторов и заинтересованных лиц.</a:t>
            </a:r>
          </a:p>
          <a:p>
            <a:pPr marL="661541" indent="-342900" algn="just">
              <a:buAutoNum type="arabicPeriod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 течение одного месяца с момента публикации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решения о предстоящем исключении недействующего ИП из ЕГРИП,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сам ИП, кредиторы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или иные заинтересованные лица предоставят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 регистрирующий орган </a:t>
            </a:r>
            <a:r>
              <a:rPr lang="ru-RU" sz="1600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мотивированное заявление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1600" b="0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процедура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исключения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недействующего ИП </a:t>
            </a:r>
            <a:r>
              <a:rPr lang="ru-RU" sz="1600" b="0" u="sng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будет </a:t>
            </a:r>
            <a:r>
              <a:rPr lang="ru-RU" sz="1600" b="0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прекращена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Учитывая, что заявление должно быть мотивированным, а значит ИП необходимо до подачи заявления предоставить отчётность и погасить задолженность.</a:t>
            </a:r>
          </a:p>
          <a:p>
            <a:pPr marL="661541" indent="-342900" algn="just">
              <a:buAutoNum type="arabicPeriod"/>
            </a:pP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Если в течение одного месяца с момента публикации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решения о предстоящем исключении недействующего ИП из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ЕГРИП в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регистрирующий орган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не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направлены или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не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представлены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соответствующие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заявления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1600" b="0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регистрирующий орган исключает недействующего </a:t>
            </a:r>
            <a:r>
              <a:rPr lang="ru-RU" sz="1600" b="0" u="sng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ИП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из ЕГРИП путем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внесения в него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записи об исключении ИП из ЕГРИП.</a:t>
            </a:r>
            <a:endParaRPr lang="ru-RU" sz="1600" b="0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661541" indent="-342900" algn="just">
              <a:buAutoNum type="arabicPeriod"/>
            </a:pPr>
            <a:endParaRPr lang="ru-RU" sz="1600" b="0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7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40862"/>
            <a:ext cx="5184576" cy="37071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Заявления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по установленной форме о необходимости прекращения процедуры исключения недействующего ИП из ЕГРИП могут быть предоставлены в Единый регистрационный центр следующими способами: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Почтовым отправлением на адрес регистрирующего органа (при указанном способе предоставления необходимо нотариальное заверение подписи заявителя).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форме электронного документа, подписанного электронной подписью, с использованием информационно-телекоммуникационных сетей, в том числе сети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«Интернет».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Непосредственное представление заявителем в Единый регистрационный центр, инспекции округа с  одновременным  предъявлением документа, удостоверяющего 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его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личность.</a:t>
            </a:r>
            <a:endParaRPr lang="ru-RU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+mn-lt"/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683568" y="267494"/>
            <a:ext cx="8007133" cy="82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b="1" dirty="0" smtClean="0">
                <a:solidFill>
                  <a:srgbClr val="0066B3"/>
                </a:solidFill>
                <a:cs typeface="Times New Roman" panose="02020603050405020304" pitchFamily="18" charset="0"/>
              </a:rPr>
              <a:t>ПОРЯДОК ПРЕДОСТАВЛЕНИЯ ЗАЯВЛЕНИЙ О НЕОБХОДИМОСТИ  ПРЕКРАЩЕНИЯ ПРОЦЕДУРЫ ИСКЛЮЧЕНИЯ НЕДЕЙСТВУЮЩЕГО ИНДИВИДУАЛЬНОГО ПРЕДПРИНИМАТЕЛЯ ИЗ ЕГРИП</a:t>
            </a:r>
            <a:endParaRPr lang="ru-RU" sz="1600" b="1" dirty="0">
              <a:solidFill>
                <a:srgbClr val="0066B3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796136" y="1240862"/>
            <a:ext cx="3021301" cy="2771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81630" tIns="40815" rIns="81630" bIns="40815" rtlCol="0" anchor="t">
            <a:normAutofit fontScale="77500" lnSpcReduction="20000"/>
          </a:bodyPr>
          <a:lstStyle>
            <a:lvl1pPr marL="0" indent="0" algn="l" defTabSz="816275" rtl="0" eaLnBrk="1" latinLnBrk="0" hangingPunct="1">
              <a:spcBef>
                <a:spcPct val="20000"/>
              </a:spcBef>
              <a:buFont typeface="+mj-lt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0813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75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13" indent="0" algn="just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tabLst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51" indent="0" algn="l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68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26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6964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01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Заявления о необходимости прекращения процедуры исключения недействующего ИП из ЕГРИП </a:t>
            </a:r>
            <a:r>
              <a:rPr lang="ru-RU" b="1" dirty="0" smtClean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предоставляются в ИФНС России по Сургутскому району Ханты-Мансийского автономного округа – Югры </a:t>
            </a: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(Единый регистрационный центр на территории Югры)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 адресу:   ул. Республики, дом 73/1, г. Сургут, 628408.</a:t>
            </a:r>
            <a:endParaRPr lang="ru-RU" b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745672" y="162127"/>
            <a:ext cx="8064896" cy="707757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000" dirty="0" smtClean="0">
                <a:latin typeface="+mj-lt"/>
              </a:rPr>
              <a:t>последствия и Риски административного исключения из </a:t>
            </a:r>
            <a:r>
              <a:rPr lang="ru-RU" sz="2000" dirty="0" err="1" smtClean="0">
                <a:latin typeface="+mj-lt"/>
              </a:rPr>
              <a:t>егрип</a:t>
            </a:r>
            <a:endParaRPr lang="ru-RU" sz="2000" dirty="0">
              <a:latin typeface="+mj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2230" y="977874"/>
            <a:ext cx="8117179" cy="399980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Последствия</a:t>
            </a:r>
            <a:endParaRPr lang="ru-RU" sz="2000" dirty="0">
              <a:latin typeface="+mj-lt"/>
            </a:endParaRPr>
          </a:p>
        </p:txBody>
      </p:sp>
      <p:sp>
        <p:nvSpPr>
          <p:cNvPr id="6" name="Текст 12"/>
          <p:cNvSpPr txBox="1">
            <a:spLocks/>
          </p:cNvSpPr>
          <p:nvPr/>
        </p:nvSpPr>
        <p:spPr>
          <a:xfrm>
            <a:off x="611560" y="1419622"/>
            <a:ext cx="7848874" cy="1152128"/>
          </a:xfrm>
          <a:prstGeom prst="rect">
            <a:avLst/>
          </a:prstGeom>
        </p:spPr>
        <p:txBody>
          <a:bodyPr vert="horz" lIns="81630" tIns="40815" rIns="81630" bIns="40815" rtlCol="0" anchor="t">
            <a:noAutofit/>
          </a:bodyPr>
          <a:lstStyle>
            <a:lvl1pPr marL="0" indent="0" algn="l" defTabSz="816275" rtl="0" eaLnBrk="1" latinLnBrk="0" hangingPunct="1">
              <a:spcBef>
                <a:spcPct val="20000"/>
              </a:spcBef>
              <a:buFont typeface="+mj-lt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0813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75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13" indent="0" algn="just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tabLst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51" indent="0" algn="l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68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26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6964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01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Не допускается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государственная регистрация физического лица в качестве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ИП, если </a:t>
            </a:r>
            <a:r>
              <a:rPr lang="ru-RU" sz="2400" u="sng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не истекли </a:t>
            </a:r>
            <a:r>
              <a:rPr lang="ru-RU" sz="240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три года со дня исключения </a:t>
            </a:r>
            <a:r>
              <a:rPr lang="ru-RU" sz="2400" u="sng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ИП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из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ЕГРИП по 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решению регистрирующего органа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7584" y="3189045"/>
            <a:ext cx="7901155" cy="399980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риски</a:t>
            </a:r>
            <a:endParaRPr lang="ru-RU" sz="2000" dirty="0">
              <a:latin typeface="+mj-lt"/>
            </a:endParaRPr>
          </a:p>
        </p:txBody>
      </p:sp>
      <p:sp>
        <p:nvSpPr>
          <p:cNvPr id="8" name="Текст 12"/>
          <p:cNvSpPr txBox="1">
            <a:spLocks/>
          </p:cNvSpPr>
          <p:nvPr/>
        </p:nvSpPr>
        <p:spPr>
          <a:xfrm>
            <a:off x="611560" y="3566389"/>
            <a:ext cx="7848874" cy="1152128"/>
          </a:xfrm>
          <a:prstGeom prst="rect">
            <a:avLst/>
          </a:prstGeom>
        </p:spPr>
        <p:txBody>
          <a:bodyPr vert="horz" lIns="81630" tIns="40815" rIns="81630" bIns="40815" rtlCol="0" anchor="t">
            <a:noAutofit/>
          </a:bodyPr>
          <a:lstStyle>
            <a:lvl1pPr marL="0" indent="0" algn="l" defTabSz="816275" rtl="0" eaLnBrk="1" latinLnBrk="0" hangingPunct="1">
              <a:spcBef>
                <a:spcPct val="20000"/>
              </a:spcBef>
              <a:buFont typeface="+mj-lt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0813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75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13" indent="0" algn="just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tabLst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51" indent="0" algn="l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68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26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6964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01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1. Сокращение хозяйствующих субъектов в МО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456"/>
            <a:ext cx="4968552" cy="494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2544170"/>
            <a:ext cx="2376264" cy="158417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Опубликовано на 29.09.2020 в «Вестнике государственной регистрации»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1651 ИП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483518"/>
            <a:ext cx="2808312" cy="158417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 предварительным данным в округе 7408 ИП соответствуют критериям недействующих ИП. Данные могут меняться.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124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07654"/>
            <a:ext cx="7320689" cy="2975425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 </a:t>
            </a:r>
            <a:endParaRPr lang="ru-RU" sz="1400" dirty="0"/>
          </a:p>
          <a:p>
            <a:endParaRPr lang="ru-RU" sz="1400" dirty="0"/>
          </a:p>
          <a:p>
            <a:pPr marL="342900" indent="-342900">
              <a:buAutoNum type="arabicPeriod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810304" y="411510"/>
            <a:ext cx="8010168" cy="82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800" dirty="0">
              <a:solidFill>
                <a:srgbClr val="0066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0304" y="627534"/>
            <a:ext cx="7290088" cy="9361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028" y="1240862"/>
            <a:ext cx="8010168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just" defTabSz="1043056">
              <a:spcBef>
                <a:spcPct val="0"/>
              </a:spcBef>
            </a:pPr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rPr>
              <a:t>УРЕГУЛИРОВАНИЕ ЗАДОЛЖЕННОСТИ ПОСЛЕ ИСКЛЮЧЕНИЯ </a:t>
            </a:r>
            <a:r>
              <a:rPr lang="ru-RU" b="1" dirty="0" smtClean="0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rPr>
              <a:t>ИП ИЗ  </a:t>
            </a:r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rPr>
              <a:t>ЕГРИП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0693" y="1672910"/>
            <a:ext cx="7794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задолженности из заработной платы должника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4280" y="1973401"/>
            <a:ext cx="7506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исполнительного листа в службу судебных приставов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693" y="2342733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списание задолженности со счетов налогоплательщика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0693" y="2712065"/>
            <a:ext cx="77941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списание задолженности в рамках ст. 59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Налогового кодекса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оссийской Федерации:</a:t>
            </a:r>
          </a:p>
          <a:p>
            <a:pPr marL="285750" lvl="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банкротом индивидуального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предпринимателя;</a:t>
            </a:r>
          </a:p>
          <a:p>
            <a:pPr marL="285750" lvl="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банкротом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физического лица или объявления его умершим;</a:t>
            </a:r>
          </a:p>
          <a:p>
            <a:pPr marL="285750" lvl="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судом акта, в соответствии с которым налоговый орган утрачивает возможность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взыскания;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вынесение в некоторых случаях судебным приставом-исполнителем постановления об окончании исполнительного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4122" y="273481"/>
            <a:ext cx="8117179" cy="399980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Риски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административного исключения из </a:t>
            </a:r>
            <a:r>
              <a:rPr lang="ru-RU" sz="2000" dirty="0" err="1" smtClean="0">
                <a:latin typeface="+mj-lt"/>
              </a:rPr>
              <a:t>егрип</a:t>
            </a:r>
            <a:r>
              <a:rPr lang="ru-RU" sz="2000" dirty="0" smtClean="0">
                <a:latin typeface="+mj-lt"/>
              </a:rPr>
              <a:t>:</a:t>
            </a:r>
            <a:endParaRPr lang="ru-RU" sz="2000" dirty="0">
              <a:latin typeface="+mj-lt"/>
            </a:endParaRPr>
          </a:p>
        </p:txBody>
      </p:sp>
      <p:sp>
        <p:nvSpPr>
          <p:cNvPr id="13" name="Текст 12"/>
          <p:cNvSpPr txBox="1">
            <a:spLocks/>
          </p:cNvSpPr>
          <p:nvPr/>
        </p:nvSpPr>
        <p:spPr>
          <a:xfrm>
            <a:off x="714122" y="618757"/>
            <a:ext cx="7848874" cy="576064"/>
          </a:xfrm>
          <a:prstGeom prst="rect">
            <a:avLst/>
          </a:prstGeom>
        </p:spPr>
        <p:txBody>
          <a:bodyPr vert="horz" lIns="81630" tIns="40815" rIns="81630" bIns="40815" rtlCol="0" anchor="t">
            <a:noAutofit/>
          </a:bodyPr>
          <a:lstStyle>
            <a:lvl1pPr marL="0" indent="0" algn="l" defTabSz="816275" rtl="0" eaLnBrk="1" latinLnBrk="0" hangingPunct="1">
              <a:spcBef>
                <a:spcPct val="20000"/>
              </a:spcBef>
              <a:buFont typeface="+mj-lt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0813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75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13" indent="0" algn="just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tabLst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51" indent="0" algn="l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68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26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6964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01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Административное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из реестра не уменьшает сумму долга перед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8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95486"/>
            <a:ext cx="9036496" cy="594067"/>
          </a:xfrm>
          <a:prstGeom prst="rect">
            <a:avLst/>
          </a:prstGeom>
        </p:spPr>
        <p:txBody>
          <a:bodyPr vert="horz" lIns="78065" tIns="39032" rIns="78065" bIns="39032" rtlCol="0" anchor="ctr">
            <a:noAutofit/>
          </a:bodyPr>
          <a:lstStyle/>
          <a:p>
            <a:pPr algn="ctr" defTabSz="782292">
              <a:spcBef>
                <a:spcPct val="0"/>
              </a:spcBef>
            </a:pPr>
            <a:r>
              <a:rPr lang="ru-RU" b="1" dirty="0">
                <a:solidFill>
                  <a:srgbClr val="005AA9"/>
                </a:solidFill>
                <a:latin typeface="+mj-lt"/>
              </a:rPr>
              <a:t>ЗАДОЛЖЕННОСТЬ </a:t>
            </a:r>
            <a:r>
              <a:rPr lang="ru-RU" b="1" dirty="0" smtClean="0">
                <a:solidFill>
                  <a:srgbClr val="005AA9"/>
                </a:solidFill>
                <a:latin typeface="+mj-lt"/>
              </a:rPr>
              <a:t>ИП, ИМЕЮЩИХ ПРИЗНАКИ НЕДЕЙСТВУЮЩИХ НА 01.09.2020</a:t>
            </a:r>
            <a:endParaRPr lang="ru-RU" b="1" dirty="0">
              <a:solidFill>
                <a:srgbClr val="005AA9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6601" y="1502689"/>
            <a:ext cx="774437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7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25815"/>
              </p:ext>
            </p:extLst>
          </p:nvPr>
        </p:nvGraphicFramePr>
        <p:xfrm>
          <a:off x="650898" y="771550"/>
          <a:ext cx="8097566" cy="3925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21450"/>
                <a:gridCol w="1176116"/>
              </a:tblGrid>
              <a:tr h="592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rebuchet MS" panose="020B0603020202020204" pitchFamily="34" charset="0"/>
                        </a:rPr>
                        <a:t>Наименование Инспекции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Задолженность </a:t>
                      </a:r>
                      <a:r>
                        <a:rPr lang="ru-RU" sz="1200" b="1" u="none" strike="noStrike" dirty="0">
                          <a:effectLst/>
                          <a:latin typeface="Trebuchet MS" panose="020B0603020202020204" pitchFamily="34" charset="0"/>
                        </a:rPr>
                        <a:t>на 01.09.2020 (</a:t>
                      </a:r>
                      <a:r>
                        <a:rPr lang="ru-RU" sz="12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рублей)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1 (г. Ханты-Мансийск, Ханты-Мансийский</a:t>
                      </a:r>
                      <a:r>
                        <a:rPr lang="ru-RU" sz="1400" u="none" strike="noStrike" baseline="0" dirty="0" smtClean="0">
                          <a:effectLst/>
                          <a:latin typeface="Trebuchet MS" panose="020B0603020202020204" pitchFamily="34" charset="0"/>
                        </a:rPr>
                        <a:t> район)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93 999 392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2 (г. </a:t>
                      </a:r>
                      <a:r>
                        <a:rPr lang="ru-RU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Урай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Кондинский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 район)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9 089 013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3 (г.</a:t>
                      </a:r>
                      <a:r>
                        <a:rPr lang="ru-RU" sz="1400" u="none" strike="noStrike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Trebuchet MS" panose="020B0603020202020204" pitchFamily="34" charset="0"/>
                        </a:rPr>
                        <a:t>Нягань</a:t>
                      </a:r>
                      <a:r>
                        <a:rPr lang="ru-RU" sz="1400" u="none" strike="noStrike" baseline="0" dirty="0" smtClean="0">
                          <a:effectLst/>
                          <a:latin typeface="Trebuchet MS" panose="020B0603020202020204" pitchFamily="34" charset="0"/>
                        </a:rPr>
                        <a:t>, Октябрьский район)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32 103 947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4 (г. </a:t>
                      </a:r>
                      <a:r>
                        <a:rPr lang="ru-RU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Югорск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, Советский район)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36 803 131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5 (г. </a:t>
                      </a:r>
                      <a:r>
                        <a:rPr lang="ru-RU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Лангепас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, г. </a:t>
                      </a:r>
                      <a:r>
                        <a:rPr lang="ru-RU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Мегион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, г. </a:t>
                      </a:r>
                      <a:r>
                        <a:rPr lang="ru-RU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Покачи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47 553 651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6 (г.</a:t>
                      </a:r>
                      <a:r>
                        <a:rPr lang="ru-RU" sz="1400" u="none" strike="noStrike" baseline="0" dirty="0" smtClean="0">
                          <a:effectLst/>
                          <a:latin typeface="Trebuchet MS" panose="020B0603020202020204" pitchFamily="34" charset="0"/>
                        </a:rPr>
                        <a:t> Нижневартовск, Нижневартовск район, г. Радужный)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217 388 903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7 (г.</a:t>
                      </a:r>
                      <a:r>
                        <a:rPr lang="ru-RU" sz="1400" u="none" strike="noStrike" baseline="0" dirty="0" smtClean="0">
                          <a:effectLst/>
                          <a:latin typeface="Trebuchet MS" panose="020B0603020202020204" pitchFamily="34" charset="0"/>
                        </a:rPr>
                        <a:t> Нефтеюганск, </a:t>
                      </a:r>
                      <a:r>
                        <a:rPr lang="ru-RU" sz="1400" u="none" strike="noStrike" baseline="0" dirty="0" err="1" smtClean="0">
                          <a:effectLst/>
                          <a:latin typeface="Trebuchet MS" panose="020B0603020202020204" pitchFamily="34" charset="0"/>
                        </a:rPr>
                        <a:t>Нефтеюганский</a:t>
                      </a:r>
                      <a:r>
                        <a:rPr lang="ru-RU" sz="1400" u="none" strike="noStrike" baseline="0" dirty="0" smtClean="0">
                          <a:effectLst/>
                          <a:latin typeface="Trebuchet MS" panose="020B0603020202020204" pitchFamily="34" charset="0"/>
                        </a:rPr>
                        <a:t> район, г. </a:t>
                      </a:r>
                      <a:r>
                        <a:rPr lang="ru-RU" sz="1400" u="none" strike="noStrike" baseline="0" dirty="0" err="1" smtClean="0">
                          <a:effectLst/>
                          <a:latin typeface="Trebuchet MS" panose="020B0603020202020204" pitchFamily="34" charset="0"/>
                        </a:rPr>
                        <a:t>Пыть-Ях</a:t>
                      </a:r>
                      <a:r>
                        <a:rPr lang="ru-RU" sz="1400" u="none" strike="noStrike" baseline="0" dirty="0" smtClean="0"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117 717 093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8 (г. Белоярский, Березовский район)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20 588 905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ИФНС России по </a:t>
                      </a:r>
                      <a:r>
                        <a:rPr lang="ru-RU" sz="1400" u="none" strike="noStrike" dirty="0" err="1">
                          <a:effectLst/>
                          <a:latin typeface="Trebuchet MS" panose="020B0603020202020204" pitchFamily="34" charset="0"/>
                        </a:rPr>
                        <a:t>г.Сургуту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159 898 664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ИФНС России по </a:t>
                      </a:r>
                      <a:r>
                        <a:rPr lang="ru-RU" sz="1400" u="none" strike="noStrike" dirty="0" err="1">
                          <a:effectLst/>
                          <a:latin typeface="Trebuchet MS" panose="020B0603020202020204" pitchFamily="34" charset="0"/>
                        </a:rPr>
                        <a:t>Сургутскому</a:t>
                      </a:r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району (</a:t>
                      </a:r>
                      <a:r>
                        <a:rPr lang="ru-RU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Сургутский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 район, г. Когалым)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76 008 098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rebuchet MS" panose="020B0603020202020204" pitchFamily="34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rebuchet MS" panose="020B0603020202020204" pitchFamily="34" charset="0"/>
                        </a:rPr>
                        <a:t>811 150 797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4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2">
  <a:themeElements>
    <a:clrScheme name="ФНС">
      <a:dk1>
        <a:srgbClr val="FFFFFF"/>
      </a:dk1>
      <a:lt1>
        <a:srgbClr val="000000"/>
      </a:lt1>
      <a:dk2>
        <a:srgbClr val="E6E7E8"/>
      </a:dk2>
      <a:lt2>
        <a:srgbClr val="DCDDDE"/>
      </a:lt2>
      <a:accent1>
        <a:srgbClr val="0066B3"/>
      </a:accent1>
      <a:accent2>
        <a:srgbClr val="1F497D"/>
      </a:accent2>
      <a:accent3>
        <a:srgbClr val="D71920"/>
      </a:accent3>
      <a:accent4>
        <a:srgbClr val="0072CE"/>
      </a:accent4>
      <a:accent5>
        <a:srgbClr val="4FC6E0"/>
      </a:accent5>
      <a:accent6>
        <a:srgbClr val="2DBDB6"/>
      </a:accent6>
      <a:hlink>
        <a:srgbClr val="0066B3"/>
      </a:hlink>
      <a:folHlink>
        <a:srgbClr val="1F497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Варианты стилей слайдов для ФНС" id="{67979F4D-C649-41DE-A87F-1B750BEC716B}" vid="{1872DCC2-7093-4F2F-AC1C-443C1347E530}"/>
    </a:ext>
  </a:extLst>
</a:theme>
</file>

<file path=ppt/theme/theme2.xml><?xml version="1.0" encoding="utf-8"?>
<a:theme xmlns:a="http://schemas.openxmlformats.org/drawingml/2006/main" name="1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13325</TotalTime>
  <Words>1485</Words>
  <Application>Microsoft Office PowerPoint</Application>
  <PresentationFormat>Экран (16:9)</PresentationFormat>
  <Paragraphs>151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шаблон презентации 2</vt:lpstr>
      <vt:lpstr>12_Present_FNS2012_A4</vt:lpstr>
      <vt:lpstr>Презентация PowerPoint</vt:lpstr>
      <vt:lpstr>Презентация PowerPoint</vt:lpstr>
      <vt:lpstr>Презентация PowerPoint</vt:lpstr>
      <vt:lpstr>ПОРЯДОК ИСКЛЮЧЕНИЯ НЕДЕЙСТУЮЩЕГО ИНДИВИДУАЛЬНОГО ПРЕДПРИНИМАТЕЛЯ ИЗ ЕГРИП В АДМИНИСТРАТИВНОМ ПОРЯДКЕ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 на профессиональный доход – альтернатива для отдельных ИП 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Баранов Роман Владимирович</dc:creator>
  <cp:lastModifiedBy>Бакланова Алёна Игоревна</cp:lastModifiedBy>
  <cp:revision>825</cp:revision>
  <cp:lastPrinted>2020-09-25T13:21:09Z</cp:lastPrinted>
  <dcterms:created xsi:type="dcterms:W3CDTF">2016-05-21T10:24:40Z</dcterms:created>
  <dcterms:modified xsi:type="dcterms:W3CDTF">2020-10-22T10:39:25Z</dcterms:modified>
</cp:coreProperties>
</file>