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7" r:id="rId3"/>
    <p:sldId id="271" r:id="rId4"/>
    <p:sldId id="274" r:id="rId5"/>
    <p:sldId id="275" r:id="rId6"/>
    <p:sldId id="276" r:id="rId7"/>
    <p:sldId id="277" r:id="rId8"/>
    <p:sldId id="278" r:id="rId9"/>
    <p:sldId id="286" r:id="rId10"/>
    <p:sldId id="287" r:id="rId11"/>
    <p:sldId id="279" r:id="rId12"/>
    <p:sldId id="280" r:id="rId13"/>
    <p:sldId id="285" r:id="rId14"/>
    <p:sldId id="282" r:id="rId15"/>
    <p:sldId id="269" r:id="rId16"/>
  </p:sldIdLst>
  <p:sldSz cx="20104100" cy="11309350"/>
  <p:notesSz cx="20104100" cy="11309350"/>
  <p:defaultTextStyle>
    <a:defPPr>
      <a:defRPr lang="ru-RU"/>
    </a:defPPr>
    <a:lvl1pPr marL="0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72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9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46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82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18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55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91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90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A82F"/>
    <a:srgbClr val="25A7E0"/>
    <a:srgbClr val="000000"/>
    <a:srgbClr val="0B419B"/>
    <a:srgbClr val="1677DD"/>
    <a:srgbClr val="35A8E0"/>
    <a:srgbClr val="67B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798" y="-516"/>
      </p:cViewPr>
      <p:guideLst>
        <p:guide orient="horz" pos="2889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7" d="100"/>
          <a:sy n="67" d="100"/>
        </p:scale>
        <p:origin x="14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AA0C4F43-B2DE-4882-9E9B-855B84DF55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2C42FFD-1745-41C5-B0C9-93DFEA50FD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17D17-E46E-461E-AC39-87629CCAB1F5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12FED3F-DE64-4FD8-90DC-B1A76E6D8D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2ECFC3A-469B-4FE6-BB3A-B5BA992F98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A4197-5E69-4549-AE0F-5291B37F66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18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C1344-E68F-4577-AC88-C145346ABA24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EB4AC-6CEF-4412-B004-E3587ABF93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93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72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9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46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82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18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55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91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" y="4"/>
            <a:ext cx="20104098" cy="1130855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8551467" y="10517699"/>
            <a:ext cx="720783" cy="317216"/>
          </a:xfrm>
        </p:spPr>
        <p:txBody>
          <a:bodyPr lIns="0" tIns="0" rIns="0" bIns="0"/>
          <a:lstStyle>
            <a:lvl1pPr marL="25400">
              <a:lnSpc>
                <a:spcPts val="2445"/>
              </a:lnSpc>
              <a:defRPr sz="2500" b="0" i="0" spc="10" dirty="0">
                <a:solidFill>
                  <a:srgbClr val="35A8E0"/>
                </a:solidFill>
                <a:latin typeface="Calibri Light"/>
                <a:cs typeface="Calibri Light"/>
              </a:defRPr>
            </a:lvl1pPr>
          </a:lstStyle>
          <a:p>
            <a:fld id="{81D60167-4931-47E6-BA6A-407CBD079E47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8F981884-1C57-47E1-9C21-1E9C17709B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17650" y="283742"/>
            <a:ext cx="4678250" cy="5163401"/>
          </a:xfrm>
          <a:prstGeom prst="rect">
            <a:avLst/>
          </a:prstGeom>
        </p:spPr>
      </p:pic>
      <p:sp>
        <p:nvSpPr>
          <p:cNvPr id="12" name="Holder 2">
            <a:extLst>
              <a:ext uri="{FF2B5EF4-FFF2-40B4-BE49-F238E27FC236}">
                <a16:creationId xmlns="" xmlns:a16="http://schemas.microsoft.com/office/drawing/2014/main" id="{45916E6D-6F37-4104-BE76-4DF0CC9DF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126" y="5492885"/>
            <a:ext cx="6358047" cy="738665"/>
          </a:xfrm>
        </p:spPr>
        <p:txBody>
          <a:bodyPr lIns="0" tIns="0" rIns="0" bIns="0"/>
          <a:lstStyle>
            <a:lvl1pPr>
              <a:defRPr sz="4800" b="0" i="0">
                <a:solidFill>
                  <a:srgbClr val="25A7E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83171081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" y="4"/>
            <a:ext cx="20104098" cy="1130855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8551467" y="10517699"/>
            <a:ext cx="720783" cy="317216"/>
          </a:xfrm>
        </p:spPr>
        <p:txBody>
          <a:bodyPr lIns="0" tIns="0" rIns="0" bIns="0"/>
          <a:lstStyle>
            <a:lvl1pPr marL="25400">
              <a:lnSpc>
                <a:spcPts val="2445"/>
              </a:lnSpc>
              <a:defRPr sz="2500" b="0" i="0" spc="10" dirty="0">
                <a:solidFill>
                  <a:srgbClr val="35A8E0"/>
                </a:solidFill>
                <a:latin typeface="Calibri Light"/>
                <a:cs typeface="Calibri Light"/>
              </a:defRPr>
            </a:lvl1pPr>
          </a:lstStyle>
          <a:p>
            <a:fld id="{81D60167-4931-47E6-BA6A-407CBD079E4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Holder 2">
            <a:extLst>
              <a:ext uri="{FF2B5EF4-FFF2-40B4-BE49-F238E27FC236}">
                <a16:creationId xmlns="" xmlns:a16="http://schemas.microsoft.com/office/drawing/2014/main" id="{45916E6D-6F37-4104-BE76-4DF0CC9DF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126" y="5492885"/>
            <a:ext cx="6358047" cy="738665"/>
          </a:xfrm>
        </p:spPr>
        <p:txBody>
          <a:bodyPr lIns="0" tIns="0" rIns="0" bIns="0"/>
          <a:lstStyle>
            <a:lvl1pPr>
              <a:defRPr sz="4800" b="0" i="0">
                <a:solidFill>
                  <a:srgbClr val="25A7E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dirty="0"/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BFCD9DED-F8C7-4C80-9FA9-F8CD8DE90D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87317" y="1616074"/>
            <a:ext cx="2555493" cy="306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798457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" y="4"/>
            <a:ext cx="20104098" cy="1130855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8551467" y="10517699"/>
            <a:ext cx="720783" cy="317216"/>
          </a:xfrm>
        </p:spPr>
        <p:txBody>
          <a:bodyPr lIns="0" tIns="0" rIns="0" bIns="0"/>
          <a:lstStyle>
            <a:lvl1pPr marL="25400">
              <a:lnSpc>
                <a:spcPts val="2445"/>
              </a:lnSpc>
              <a:defRPr sz="2500" b="0" i="0" spc="10" dirty="0">
                <a:solidFill>
                  <a:srgbClr val="35A8E0"/>
                </a:solidFill>
                <a:latin typeface="Calibri Light"/>
                <a:cs typeface="Calibri Light"/>
              </a:defRPr>
            </a:lvl1pPr>
          </a:lstStyle>
          <a:p>
            <a:fld id="{81D60167-4931-47E6-BA6A-407CBD079E47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8F981884-1C57-47E1-9C21-1E9C17709B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17650" y="283742"/>
            <a:ext cx="4678250" cy="5163401"/>
          </a:xfrm>
          <a:prstGeom prst="rect">
            <a:avLst/>
          </a:prstGeom>
        </p:spPr>
      </p:pic>
      <p:sp>
        <p:nvSpPr>
          <p:cNvPr id="12" name="Holder 2">
            <a:extLst>
              <a:ext uri="{FF2B5EF4-FFF2-40B4-BE49-F238E27FC236}">
                <a16:creationId xmlns="" xmlns:a16="http://schemas.microsoft.com/office/drawing/2014/main" id="{45916E6D-6F37-4104-BE76-4DF0CC9DF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126" y="5492885"/>
            <a:ext cx="6358047" cy="738665"/>
          </a:xfrm>
        </p:spPr>
        <p:txBody>
          <a:bodyPr lIns="0" tIns="0" rIns="0" bIns="0"/>
          <a:lstStyle>
            <a:lvl1pPr>
              <a:defRPr sz="4800" b="0" i="0">
                <a:solidFill>
                  <a:srgbClr val="25A7E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39923381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" y="4"/>
            <a:ext cx="20104098" cy="1130855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8551467" y="10517699"/>
            <a:ext cx="720783" cy="317216"/>
          </a:xfrm>
        </p:spPr>
        <p:txBody>
          <a:bodyPr lIns="0" tIns="0" rIns="0" bIns="0"/>
          <a:lstStyle>
            <a:lvl1pPr marL="25400">
              <a:lnSpc>
                <a:spcPts val="2445"/>
              </a:lnSpc>
              <a:defRPr sz="2500" b="0" i="0" spc="10" dirty="0">
                <a:solidFill>
                  <a:srgbClr val="35A8E0"/>
                </a:solidFill>
                <a:latin typeface="Calibri Light"/>
                <a:cs typeface="Calibri Light"/>
              </a:defRPr>
            </a:lvl1pPr>
          </a:lstStyle>
          <a:p>
            <a:fld id="{81D60167-4931-47E6-BA6A-407CBD079E47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8F981884-1C57-47E1-9C21-1E9C17709B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87317" y="1616074"/>
            <a:ext cx="2555493" cy="3066592"/>
          </a:xfrm>
          <a:prstGeom prst="rect">
            <a:avLst/>
          </a:prstGeom>
        </p:spPr>
      </p:pic>
      <p:sp>
        <p:nvSpPr>
          <p:cNvPr id="12" name="Holder 2">
            <a:extLst>
              <a:ext uri="{FF2B5EF4-FFF2-40B4-BE49-F238E27FC236}">
                <a16:creationId xmlns="" xmlns:a16="http://schemas.microsoft.com/office/drawing/2014/main" id="{45916E6D-6F37-4104-BE76-4DF0CC9DF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126" y="5492885"/>
            <a:ext cx="6358047" cy="738665"/>
          </a:xfrm>
        </p:spPr>
        <p:txBody>
          <a:bodyPr lIns="0" tIns="0" rIns="0" bIns="0"/>
          <a:lstStyle>
            <a:lvl1pPr>
              <a:defRPr sz="4800" b="0" i="0">
                <a:solidFill>
                  <a:srgbClr val="25A7E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6799358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Рисунок 64">
            <a:extLst>
              <a:ext uri="{FF2B5EF4-FFF2-40B4-BE49-F238E27FC236}">
                <a16:creationId xmlns="" xmlns:a16="http://schemas.microsoft.com/office/drawing/2014/main" id="{382227E1-B513-4668-A33C-E497875D09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1"/>
            <a:ext cx="20104100" cy="11308557"/>
          </a:xfrm>
          <a:prstGeom prst="rect">
            <a:avLst/>
          </a:prstGeom>
        </p:spPr>
      </p:pic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4599086"/>
            <a:ext cx="18093690" cy="307777"/>
          </a:xfrm>
        </p:spPr>
        <p:txBody>
          <a:bodyPr lIns="0" tIns="0" rIns="0" bIns="0"/>
          <a:lstStyle>
            <a:lvl1pPr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5319967" y="10517696"/>
            <a:ext cx="4623943" cy="279150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4/24/2023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7519651" y="10491668"/>
            <a:ext cx="1579244" cy="317216"/>
          </a:xfrm>
        </p:spPr>
        <p:txBody>
          <a:bodyPr lIns="0" tIns="0" rIns="0" bIns="0"/>
          <a:lstStyle>
            <a:lvl1pPr marL="25400">
              <a:lnSpc>
                <a:spcPts val="2445"/>
              </a:lnSpc>
              <a:defRPr sz="2500" b="0" i="0" spc="10" dirty="0">
                <a:solidFill>
                  <a:srgbClr val="35A8E0"/>
                </a:solidFill>
                <a:latin typeface="Calibri Light"/>
                <a:cs typeface="Calibri Light"/>
              </a:defRPr>
            </a:lvl1pPr>
          </a:lstStyle>
          <a:p>
            <a:fld id="{81D60167-4931-47E6-BA6A-407CBD079E47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4" name="Рисунок 63">
            <a:extLst>
              <a:ext uri="{FF2B5EF4-FFF2-40B4-BE49-F238E27FC236}">
                <a16:creationId xmlns="" xmlns:a16="http://schemas.microsoft.com/office/drawing/2014/main" id="{D5B0E178-AF94-45BA-8E14-7601622473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87808" y="398649"/>
            <a:ext cx="1935918" cy="2131827"/>
          </a:xfrm>
          <a:prstGeom prst="rect">
            <a:avLst/>
          </a:prstGeom>
        </p:spPr>
      </p:pic>
      <p:sp>
        <p:nvSpPr>
          <p:cNvPr id="66" name="object 87">
            <a:extLst>
              <a:ext uri="{FF2B5EF4-FFF2-40B4-BE49-F238E27FC236}">
                <a16:creationId xmlns="" xmlns:a16="http://schemas.microsoft.com/office/drawing/2014/main" id="{92146A31-9D76-4C2E-A8AA-3B535A81777C}"/>
              </a:ext>
            </a:extLst>
          </p:cNvPr>
          <p:cNvSpPr/>
          <p:nvPr userDrawn="1"/>
        </p:nvSpPr>
        <p:spPr>
          <a:xfrm>
            <a:off x="4" y="3127185"/>
            <a:ext cx="1456055" cy="45719"/>
          </a:xfrm>
          <a:custGeom>
            <a:avLst/>
            <a:gdLst/>
            <a:ahLst/>
            <a:cxnLst/>
            <a:rect l="l" t="t" r="r" b="b"/>
            <a:pathLst>
              <a:path w="1456055" h="356235">
                <a:moveTo>
                  <a:pt x="0" y="356010"/>
                </a:moveTo>
                <a:lnTo>
                  <a:pt x="1455453" y="356010"/>
                </a:lnTo>
                <a:lnTo>
                  <a:pt x="1455453" y="0"/>
                </a:lnTo>
                <a:lnTo>
                  <a:pt x="0" y="0"/>
                </a:lnTo>
                <a:lnTo>
                  <a:pt x="0" y="356010"/>
                </a:lnTo>
                <a:close/>
              </a:path>
            </a:pathLst>
          </a:custGeom>
          <a:solidFill>
            <a:srgbClr val="25A7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Holder 2">
            <a:extLst>
              <a:ext uri="{FF2B5EF4-FFF2-40B4-BE49-F238E27FC236}">
                <a16:creationId xmlns="" xmlns:a16="http://schemas.microsoft.com/office/drawing/2014/main" id="{A7EAB54C-9E61-45BD-BD2A-93C293D6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198" y="2683123"/>
            <a:ext cx="6693922" cy="615553"/>
          </a:xfrm>
        </p:spPr>
        <p:txBody>
          <a:bodyPr lIns="0" tIns="0" rIns="0" bIns="0"/>
          <a:lstStyle>
            <a:lvl1pPr>
              <a:defRPr sz="4000" b="0" i="0">
                <a:solidFill>
                  <a:srgbClr val="25A7E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ru-RU" dirty="0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Рисунок 64">
            <a:extLst>
              <a:ext uri="{FF2B5EF4-FFF2-40B4-BE49-F238E27FC236}">
                <a16:creationId xmlns="" xmlns:a16="http://schemas.microsoft.com/office/drawing/2014/main" id="{382227E1-B513-4668-A33C-E497875D09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1"/>
            <a:ext cx="20104100" cy="11308557"/>
          </a:xfrm>
          <a:prstGeom prst="rect">
            <a:avLst/>
          </a:prstGeom>
        </p:spPr>
      </p:pic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4599086"/>
            <a:ext cx="18093690" cy="307777"/>
          </a:xfrm>
        </p:spPr>
        <p:txBody>
          <a:bodyPr lIns="0" tIns="0" rIns="0" bIns="0"/>
          <a:lstStyle>
            <a:lvl1pPr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5319967" y="10517696"/>
            <a:ext cx="4623943" cy="279150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4/24/2023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7519651" y="10491668"/>
            <a:ext cx="1579244" cy="317216"/>
          </a:xfrm>
        </p:spPr>
        <p:txBody>
          <a:bodyPr lIns="0" tIns="0" rIns="0" bIns="0"/>
          <a:lstStyle>
            <a:lvl1pPr marL="25400">
              <a:lnSpc>
                <a:spcPts val="2445"/>
              </a:lnSpc>
              <a:defRPr sz="2500" b="0" i="0" spc="10" dirty="0">
                <a:solidFill>
                  <a:srgbClr val="35A8E0"/>
                </a:solidFill>
                <a:latin typeface="Calibri Light"/>
                <a:cs typeface="Calibri Light"/>
              </a:defRPr>
            </a:lvl1pPr>
          </a:lstStyle>
          <a:p>
            <a:fld id="{81D60167-4931-47E6-BA6A-407CBD079E47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4" name="Рисунок 63">
            <a:extLst>
              <a:ext uri="{FF2B5EF4-FFF2-40B4-BE49-F238E27FC236}">
                <a16:creationId xmlns="" xmlns:a16="http://schemas.microsoft.com/office/drawing/2014/main" id="{D5B0E178-AF94-45BA-8E14-7601622473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87808" y="398649"/>
            <a:ext cx="1935918" cy="2131827"/>
          </a:xfrm>
          <a:prstGeom prst="rect">
            <a:avLst/>
          </a:prstGeom>
        </p:spPr>
      </p:pic>
      <p:sp>
        <p:nvSpPr>
          <p:cNvPr id="66" name="object 87">
            <a:extLst>
              <a:ext uri="{FF2B5EF4-FFF2-40B4-BE49-F238E27FC236}">
                <a16:creationId xmlns="" xmlns:a16="http://schemas.microsoft.com/office/drawing/2014/main" id="{92146A31-9D76-4C2E-A8AA-3B535A81777C}"/>
              </a:ext>
            </a:extLst>
          </p:cNvPr>
          <p:cNvSpPr/>
          <p:nvPr userDrawn="1"/>
        </p:nvSpPr>
        <p:spPr>
          <a:xfrm>
            <a:off x="4" y="3127185"/>
            <a:ext cx="1456055" cy="45719"/>
          </a:xfrm>
          <a:custGeom>
            <a:avLst/>
            <a:gdLst/>
            <a:ahLst/>
            <a:cxnLst/>
            <a:rect l="l" t="t" r="r" b="b"/>
            <a:pathLst>
              <a:path w="1456055" h="356235">
                <a:moveTo>
                  <a:pt x="0" y="356010"/>
                </a:moveTo>
                <a:lnTo>
                  <a:pt x="1455453" y="356010"/>
                </a:lnTo>
                <a:lnTo>
                  <a:pt x="1455453" y="0"/>
                </a:lnTo>
                <a:lnTo>
                  <a:pt x="0" y="0"/>
                </a:lnTo>
                <a:lnTo>
                  <a:pt x="0" y="356010"/>
                </a:lnTo>
                <a:close/>
              </a:path>
            </a:pathLst>
          </a:custGeom>
          <a:solidFill>
            <a:srgbClr val="66A82F"/>
          </a:solidFill>
        </p:spPr>
        <p:txBody>
          <a:bodyPr wrap="square" lIns="0" tIns="0" rIns="0" bIns="0" rtlCol="0"/>
          <a:lstStyle/>
          <a:p>
            <a:endParaRPr>
              <a:solidFill>
                <a:srgbClr val="66A82F"/>
              </a:solidFill>
            </a:endParaRPr>
          </a:p>
        </p:txBody>
      </p:sp>
      <p:sp>
        <p:nvSpPr>
          <p:cNvPr id="67" name="Holder 2">
            <a:extLst>
              <a:ext uri="{FF2B5EF4-FFF2-40B4-BE49-F238E27FC236}">
                <a16:creationId xmlns="" xmlns:a16="http://schemas.microsoft.com/office/drawing/2014/main" id="{A7EAB54C-9E61-45BD-BD2A-93C293D6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198" y="2683123"/>
            <a:ext cx="6693922" cy="615553"/>
          </a:xfrm>
        </p:spPr>
        <p:txBody>
          <a:bodyPr lIns="0" tIns="0" rIns="0" bIns="0"/>
          <a:lstStyle>
            <a:lvl1pPr>
              <a:defRPr sz="4000" b="0" i="0">
                <a:solidFill>
                  <a:srgbClr val="66A82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4381624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k object 16">
            <a:extLst>
              <a:ext uri="{FF2B5EF4-FFF2-40B4-BE49-F238E27FC236}">
                <a16:creationId xmlns="" xmlns:a16="http://schemas.microsoft.com/office/drawing/2014/main" id="{3903057B-E51A-4842-976F-F5937EEC137B}"/>
              </a:ext>
            </a:extLst>
          </p:cNvPr>
          <p:cNvSpPr/>
          <p:nvPr userDrawn="1"/>
        </p:nvSpPr>
        <p:spPr>
          <a:xfrm>
            <a:off x="4" y="4"/>
            <a:ext cx="20104098" cy="1130855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33">
            <a:extLst>
              <a:ext uri="{FF2B5EF4-FFF2-40B4-BE49-F238E27FC236}">
                <a16:creationId xmlns="" xmlns:a16="http://schemas.microsoft.com/office/drawing/2014/main" id="{C548A8C8-DD97-42D2-BB99-C4EDBA5CC720}"/>
              </a:ext>
            </a:extLst>
          </p:cNvPr>
          <p:cNvSpPr txBox="1"/>
          <p:nvPr userDrawn="1"/>
        </p:nvSpPr>
        <p:spPr>
          <a:xfrm>
            <a:off x="8698547" y="10301123"/>
            <a:ext cx="4208561" cy="319958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12699">
              <a:lnSpc>
                <a:spcPct val="100000"/>
              </a:lnSpc>
              <a:spcBef>
                <a:spcPts val="96"/>
              </a:spcBef>
            </a:pPr>
            <a:r>
              <a:rPr lang="en-US" sz="1800" b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+7 </a:t>
            </a:r>
            <a:r>
              <a:rPr lang="ru-RU" sz="1800" b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(34675)</a:t>
            </a:r>
            <a:r>
              <a:rPr lang="en-US" sz="1800" b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800" b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5-00-00</a:t>
            </a:r>
            <a:r>
              <a:rPr sz="2000" spc="-5" dirty="0">
                <a:solidFill>
                  <a:srgbClr val="0A409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000" spc="-5" dirty="0">
                <a:solidFill>
                  <a:srgbClr val="0A409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2000" spc="-5" dirty="0">
                <a:solidFill>
                  <a:srgbClr val="25A7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|</a:t>
            </a:r>
            <a:r>
              <a:rPr sz="2000" spc="406" dirty="0">
                <a:solidFill>
                  <a:srgbClr val="25A7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-10" dirty="0">
                <a:solidFill>
                  <a:srgbClr val="25A7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admugorsk.ru</a:t>
            </a:r>
            <a:endParaRPr sz="2000" dirty="0">
              <a:solidFill>
                <a:srgbClr val="25A7E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1D0797FA-EF94-4AC1-ABB4-5B461343C4F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24468" y="403076"/>
            <a:ext cx="3655160" cy="4034217"/>
          </a:xfrm>
          <a:prstGeom prst="rect">
            <a:avLst/>
          </a:prstGeom>
        </p:spPr>
      </p:pic>
      <p:sp>
        <p:nvSpPr>
          <p:cNvPr id="12" name="Holder 3">
            <a:extLst>
              <a:ext uri="{FF2B5EF4-FFF2-40B4-BE49-F238E27FC236}">
                <a16:creationId xmlns="" xmlns:a16="http://schemas.microsoft.com/office/drawing/2014/main" id="{9E27BED4-7BC9-4BFB-9EB9-17B6196ECE3E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5855017" y="4343066"/>
            <a:ext cx="8394069" cy="469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3000" b="1">
                <a:solidFill>
                  <a:srgbClr val="25A7E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4" name="Текст 152">
            <a:extLst>
              <a:ext uri="{FF2B5EF4-FFF2-40B4-BE49-F238E27FC236}">
                <a16:creationId xmlns="" xmlns:a16="http://schemas.microsoft.com/office/drawing/2014/main" id="{9D431A06-4199-491D-9A1A-B801C0388E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81835" y="5028795"/>
            <a:ext cx="8540433" cy="276998"/>
          </a:xfrm>
        </p:spPr>
        <p:txBody>
          <a:bodyPr/>
          <a:lstStyle>
            <a:lvl1pPr algn="ctr"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3" name="Текст 152">
            <a:extLst>
              <a:ext uri="{FF2B5EF4-FFF2-40B4-BE49-F238E27FC236}">
                <a16:creationId xmlns="" xmlns:a16="http://schemas.microsoft.com/office/drawing/2014/main" id="{D79DF2D0-E5D7-4FF5-9CB2-7F234C7DF91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424250" y="5925446"/>
            <a:ext cx="10758488" cy="307777"/>
          </a:xfrm>
        </p:spPr>
        <p:txBody>
          <a:bodyPr/>
          <a:lstStyle>
            <a:lvl1pPr algn="ctr">
              <a:defRPr sz="2000" b="1">
                <a:solidFill>
                  <a:srgbClr val="25A7E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4" name="Текст 152">
            <a:extLst>
              <a:ext uri="{FF2B5EF4-FFF2-40B4-BE49-F238E27FC236}">
                <a16:creationId xmlns="" xmlns:a16="http://schemas.microsoft.com/office/drawing/2014/main" id="{46D766BB-D90A-47C8-8792-3B4CC60C5E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77347" y="6340475"/>
            <a:ext cx="5652294" cy="307777"/>
          </a:xfrm>
        </p:spPr>
        <p:txBody>
          <a:bodyPr/>
          <a:lstStyle>
            <a:lvl1pPr algn="ctr">
              <a:defRPr sz="2000" b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7" name="Текст 152">
            <a:extLst>
              <a:ext uri="{FF2B5EF4-FFF2-40B4-BE49-F238E27FC236}">
                <a16:creationId xmlns="" xmlns:a16="http://schemas.microsoft.com/office/drawing/2014/main" id="{F1690D8D-42ED-49CB-BA81-0279AAFDA6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24250" y="7739802"/>
            <a:ext cx="5338052" cy="615553"/>
          </a:xfrm>
        </p:spPr>
        <p:txBody>
          <a:bodyPr/>
          <a:lstStyle>
            <a:lvl1pPr marL="0" marR="0" indent="0" algn="r" defTabSz="91427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>
                <a:solidFill>
                  <a:srgbClr val="25A7E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0" marR="0" lvl="0" indent="0" algn="r" defTabSz="91427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spc="-5" dirty="0">
                <a:solidFill>
                  <a:srgbClr val="0B419B"/>
                </a:solidFill>
                <a:latin typeface="+mn-lt"/>
                <a:cs typeface="Calibri"/>
              </a:rPr>
              <a:t>График</a:t>
            </a:r>
            <a:r>
              <a:rPr lang="ru-RU" sz="2000" b="1" spc="-69" dirty="0">
                <a:solidFill>
                  <a:srgbClr val="0B419B"/>
                </a:solidFill>
                <a:latin typeface="+mn-lt"/>
                <a:cs typeface="Calibri"/>
              </a:rPr>
              <a:t> </a:t>
            </a:r>
            <a:r>
              <a:rPr lang="ru-RU" sz="2000" b="1" spc="10" dirty="0">
                <a:solidFill>
                  <a:srgbClr val="0B419B"/>
                </a:solidFill>
                <a:latin typeface="+mn-lt"/>
                <a:cs typeface="Calibri"/>
              </a:rPr>
              <a:t>работы:</a:t>
            </a:r>
            <a:endParaRPr lang="ru-RU" sz="2000" dirty="0">
              <a:latin typeface="+mn-lt"/>
              <a:cs typeface="Calibri"/>
            </a:endParaRPr>
          </a:p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8" name="Текст 152">
            <a:extLst>
              <a:ext uri="{FF2B5EF4-FFF2-40B4-BE49-F238E27FC236}">
                <a16:creationId xmlns="" xmlns:a16="http://schemas.microsoft.com/office/drawing/2014/main" id="{20C447F7-6F20-4680-8C16-C402693F940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316402" y="7743743"/>
            <a:ext cx="5338052" cy="307777"/>
          </a:xfrm>
        </p:spPr>
        <p:txBody>
          <a:bodyPr/>
          <a:lstStyle>
            <a:lvl1pPr marL="0" marR="0" indent="0" algn="l" defTabSz="91427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1005205" y="10517706"/>
            <a:ext cx="46239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14474952" y="10517706"/>
            <a:ext cx="4623943" cy="30777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CEB8-3531-4F33-8CC9-8435D2FD6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24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" y="3183"/>
            <a:ext cx="20104098" cy="113053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092" y="4210164"/>
            <a:ext cx="6693922" cy="469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0A409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5"/>
            <a:ext cx="180936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279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279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8551467" y="10447714"/>
            <a:ext cx="375920" cy="63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5400">
              <a:lnSpc>
                <a:spcPts val="2445"/>
              </a:lnSpc>
              <a:defRPr sz="2500" b="0" i="0" spc="10" dirty="0">
                <a:solidFill>
                  <a:srgbClr val="35A8E0"/>
                </a:solidFill>
                <a:latin typeface="Calibri Light"/>
                <a:cs typeface="Calibri Light"/>
              </a:defRPr>
            </a:lvl1pPr>
          </a:lstStyle>
          <a:p>
            <a:fld id="{81D60167-4931-47E6-BA6A-407CBD079E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4" r:id="rId2"/>
    <p:sldLayoutId id="2147483672" r:id="rId3"/>
    <p:sldLayoutId id="2147483673" r:id="rId4"/>
    <p:sldLayoutId id="2147483662" r:id="rId5"/>
    <p:sldLayoutId id="2147483675" r:id="rId6"/>
    <p:sldLayoutId id="2147483665" r:id="rId7"/>
    <p:sldLayoutId id="2147483676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36">
        <a:defRPr>
          <a:latin typeface="+mn-lt"/>
          <a:ea typeface="+mn-ea"/>
          <a:cs typeface="+mn-cs"/>
        </a:defRPr>
      </a:lvl2pPr>
      <a:lvl3pPr marL="914272">
        <a:defRPr>
          <a:latin typeface="+mn-lt"/>
          <a:ea typeface="+mn-ea"/>
          <a:cs typeface="+mn-cs"/>
        </a:defRPr>
      </a:lvl3pPr>
      <a:lvl4pPr marL="1371409">
        <a:defRPr>
          <a:latin typeface="+mn-lt"/>
          <a:ea typeface="+mn-ea"/>
          <a:cs typeface="+mn-cs"/>
        </a:defRPr>
      </a:lvl4pPr>
      <a:lvl5pPr marL="1828546">
        <a:defRPr>
          <a:latin typeface="+mn-lt"/>
          <a:ea typeface="+mn-ea"/>
          <a:cs typeface="+mn-cs"/>
        </a:defRPr>
      </a:lvl5pPr>
      <a:lvl6pPr marL="2285682">
        <a:defRPr>
          <a:latin typeface="+mn-lt"/>
          <a:ea typeface="+mn-ea"/>
          <a:cs typeface="+mn-cs"/>
        </a:defRPr>
      </a:lvl6pPr>
      <a:lvl7pPr marL="2742818">
        <a:defRPr>
          <a:latin typeface="+mn-lt"/>
          <a:ea typeface="+mn-ea"/>
          <a:cs typeface="+mn-cs"/>
        </a:defRPr>
      </a:lvl7pPr>
      <a:lvl8pPr marL="3199955">
        <a:defRPr>
          <a:latin typeface="+mn-lt"/>
          <a:ea typeface="+mn-ea"/>
          <a:cs typeface="+mn-cs"/>
        </a:defRPr>
      </a:lvl8pPr>
      <a:lvl9pPr marL="365709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36">
        <a:defRPr>
          <a:latin typeface="+mn-lt"/>
          <a:ea typeface="+mn-ea"/>
          <a:cs typeface="+mn-cs"/>
        </a:defRPr>
      </a:lvl2pPr>
      <a:lvl3pPr marL="914272">
        <a:defRPr>
          <a:latin typeface="+mn-lt"/>
          <a:ea typeface="+mn-ea"/>
          <a:cs typeface="+mn-cs"/>
        </a:defRPr>
      </a:lvl3pPr>
      <a:lvl4pPr marL="1371409">
        <a:defRPr>
          <a:latin typeface="+mn-lt"/>
          <a:ea typeface="+mn-ea"/>
          <a:cs typeface="+mn-cs"/>
        </a:defRPr>
      </a:lvl4pPr>
      <a:lvl5pPr marL="1828546">
        <a:defRPr>
          <a:latin typeface="+mn-lt"/>
          <a:ea typeface="+mn-ea"/>
          <a:cs typeface="+mn-cs"/>
        </a:defRPr>
      </a:lvl5pPr>
      <a:lvl6pPr marL="2285682">
        <a:defRPr>
          <a:latin typeface="+mn-lt"/>
          <a:ea typeface="+mn-ea"/>
          <a:cs typeface="+mn-cs"/>
        </a:defRPr>
      </a:lvl6pPr>
      <a:lvl7pPr marL="2742818">
        <a:defRPr>
          <a:latin typeface="+mn-lt"/>
          <a:ea typeface="+mn-ea"/>
          <a:cs typeface="+mn-cs"/>
        </a:defRPr>
      </a:lvl7pPr>
      <a:lvl8pPr marL="3199955">
        <a:defRPr>
          <a:latin typeface="+mn-lt"/>
          <a:ea typeface="+mn-ea"/>
          <a:cs typeface="+mn-cs"/>
        </a:defRPr>
      </a:lvl8pPr>
      <a:lvl9pPr marL="365709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egulation.admhmao.ru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egulation.admhmao.ru/projects/List/AdvancedSearch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egulation.admhmao.ru/projects/List/AdvancedSearch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egulation.admhmao.ru/projects/List/AdvancedSearch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479623" y="4940300"/>
            <a:ext cx="16716492" cy="2246769"/>
          </a:xfrm>
        </p:spPr>
        <p:txBody>
          <a:bodyPr/>
          <a:lstStyle/>
          <a:p>
            <a:pPr algn="ctr"/>
            <a:r>
              <a:rPr lang="ru-RU" sz="73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регулирующего воздействия – совершенствование процедур </a:t>
            </a:r>
            <a:endParaRPr lang="ru-RU" sz="73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7"/>
          <p:cNvSpPr/>
          <p:nvPr/>
        </p:nvSpPr>
        <p:spPr>
          <a:xfrm>
            <a:off x="836550" y="8869389"/>
            <a:ext cx="4071966" cy="15001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/>
          <p:cNvSpPr txBox="1"/>
          <p:nvPr/>
        </p:nvSpPr>
        <p:spPr>
          <a:xfrm>
            <a:off x="10052050" y="9655203"/>
            <a:ext cx="9429816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ru-RU" sz="2000" b="1" i="1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Грудцына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Ирина Викторовна</a:t>
            </a:r>
            <a:r>
              <a:rPr sz="2000" b="1" i="1" spc="-15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– </a:t>
            </a:r>
            <a:r>
              <a:rPr lang="ru-RU" sz="2000" b="1" i="1" spc="-5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директор Департамента экономического развития и проектного управления</a:t>
            </a:r>
            <a:endParaRPr sz="2000" b="1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51192" y="582577"/>
            <a:ext cx="14073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Лучшие практики проведения оценки регулирующего воздействия в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ХМАО-Югре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90881"/>
              </p:ext>
            </p:extLst>
          </p:nvPr>
        </p:nvGraphicFramePr>
        <p:xfrm>
          <a:off x="1555106" y="2673159"/>
          <a:ext cx="17929992" cy="7860729"/>
        </p:xfrm>
        <a:graphic>
          <a:graphicData uri="http://schemas.openxmlformats.org/drawingml/2006/table">
            <a:tbl>
              <a:tblPr/>
              <a:tblGrid>
                <a:gridCol w="2956505"/>
                <a:gridCol w="2804135"/>
                <a:gridCol w="4176464"/>
                <a:gridCol w="7992888"/>
              </a:tblGrid>
              <a:tr h="1663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1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(существующее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правовое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регулирование)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2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(предлагаемое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правовое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регулирование)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3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(альтернативный вариант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правового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регулирования)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1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варианта решения проблемы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отсутствует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утверждение Порядка открытия и ведения лицевых счетов департаментом финансов Администрации города Сургута участникам казначейского сопровождения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Отсутствует</a:t>
                      </a:r>
                      <a:r>
                        <a:rPr lang="ru-RU" sz="240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Пунктом 7.1 ст.220.1 Бюджетного кодекса Российской Федерации установлено, что учет операций со средствами участников казначейского сопровождения, источником финансового обеспечения которых являются средств, указанные в ст.242.26 производится на лицевых счетах, открываемых им в финансовом органе муниципального образования в случаях, установленных федеральными законами.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Пунктом 9 ст.220.1 Бюджетного кодекса Российской Федерации установлено, что открытие и ведение лицевых счетов в финансовом органе муниципального образования осуществляется в порядке, установленном финансовым органом муниципального образования в соответствии с общими требованиями, установленными Федеральным казначейством.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9442" y="2054275"/>
            <a:ext cx="1260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альтернативных способов решения проблемы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5248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51192" y="582577"/>
            <a:ext cx="14073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Лучшие практики проведения оценки регулирующего воздействия в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ХМАО-Югре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4975" y="2918371"/>
            <a:ext cx="16993888" cy="790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расходов субъектов предпринимательской и иной экономической  деятельности, связанный с необходимостью соблюдения устанавливаемых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(или) изменяемых обязательных требований и обязанност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ей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Информационные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издержки (на одного субъекта)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этап. Выделение информационных требований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Представление документов для участия в аукционе (пункт 7 раздела II приложения 2 к постановлению).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Подписание договора на размещение НТО (пункт 24 раздела II приложения 2 к постановлению).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этап. Выделение информационных элементов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этап. Показатели масштаба информационных требований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этап. Частота выполнения информационных требований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этап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Затраты рабочего времени, необходимые на выполнение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6 этап. Стоимость приобретений, необходимых для выполнения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этап. Сумма информационных издержек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+А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где: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затраты рабочего времени в часах, полученных на пятом этапе,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выполнение информационного требования;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средняя стоимость часа работы персонала, занятого выполнением административных действий, необходимых для выполнения требований;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приобретений, полученных на шестом этапе, необходимых для выполнения информационного требования с учетом показателя масштаба и частоты.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10 761,1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  + 1 350,00 руб.+ 224 руб. =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12 335,1 руб.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информационные издержки составят 12 335,1 руб.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Утвержденная схема размещения включает 4 места размещения нестационарных торговых объектов на территории парков, скверов и набережных.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издержки 4-х хозяйствующих субъектов составят                        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49 340,4 рублей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(12 335,1 руб. * 4).</a:t>
            </a:r>
          </a:p>
          <a:p>
            <a:endParaRPr lang="ru-RU" sz="2000" dirty="0"/>
          </a:p>
          <a:p>
            <a:pPr marL="285750" indent="-285750">
              <a:buFontTx/>
              <a:buChar char="-"/>
            </a:pP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211290" y="1889640"/>
            <a:ext cx="15265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города «О внесении изменений в постановление Администрации города от 09.11.2017 № 9589 «О размещении нестационарных торговых объектов на территории города Сургута»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2864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51192" y="582577"/>
            <a:ext cx="14073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Лучшие практики проведения оценки регулирующего воздействия в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ХМАО-Югре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15146" y="2126283"/>
            <a:ext cx="16993888" cy="883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расходов субъектов предпринимательской и иной экономической  деятельности, связанный с необходимостью соблюдения устанавливаемых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(или) изменяемых обязательных требований и обязанностей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Содержательные издержки (на одного субъекта)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тап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Выделение содержательных требований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этап. Показатели масштаба содержательных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этап. Частота выполнения содержательных требований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этап. Затраты рабочего времени, необходимые на выполнение содержательных требований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этап. Стоимость приобретений, необходимых для выполнения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содержательных требований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этап. Сумма содержательных издержек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Тс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Ас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где: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затраты рабочего времени в часах, полученных на четвертом этапе, на выполнение информационного требования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стоимость приобретений, полученных на пятом этапе, необходимых для выполнения информационного требования с учетом показателя масштаба и частоты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содержательных издержек для киосков, павильонов с учетом стоимости всех содержательных издержек: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Тс + Ас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Ас2 + Ас3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</a:t>
            </a:r>
            <a:r>
              <a:rPr lang="ru-RU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45 350,35 + 250 020,00 + 10 444,8 + 14 800 =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320 615,15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руб.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содержательные издержки 1 субъекта составят 320 615,15 руб.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Утвержденная схема размещения включает 4 места размещения нестационарных торговых объектов на территории парков, скверов и набережных.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издержки 4-х хозяйствующих субъектов составят                        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1 282 460,6 рублей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(320 615,15  руб. * 4).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расходов 1 субъекта составит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332 950,2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руб. (12 335,1 руб. + 320 615,15 руб.), расходы 4-х субъектов –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1 331 801,00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руб. (320 615,15 руб. * 4)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2000" dirty="0"/>
          </a:p>
          <a:p>
            <a:pPr marL="285750" indent="-285750">
              <a:buFontTx/>
              <a:buChar char="-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9062835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51192" y="582577"/>
            <a:ext cx="14073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Лучшие практики проведения оценки регулирующего воздействия в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ХМАО-Югре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15146" y="3134395"/>
            <a:ext cx="1699388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расходов субъектов предпринимательской и иной экономической  деятельности, связанный с необходимостью соблюдения устанавливаемых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(или) изменяемых обязательных требований и обязанностей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itchFamily="18" charset="0"/>
              </a:rPr>
              <a:t>Настоящий расчет выполнен в  соответствии с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Методикой оценки стандартных издержек субъектов предпринимательский и инвестиционной деятельности , возникающих в связи с использованием требований регулирования утвержденной приказом Департамента экономического развития Ханты-Мансийского автономного округа – Югры от 30.09.2013 № 155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1. Стандартные издержки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субъектов предпринимательской деятельности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возникающие в связи с планируемым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исполнением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требования постановления администрации города Югорска "Об утверждении Порядка выдачи согласия владельца автомобильной дороги на капитальный ремонт, ремонт пересечений и примыканий в отношении автодорог федерального, регионального или межмуниципального значения с автомобильными дорогами местного значения города Югорска"    состоят из только из информационных  издержек.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II. Расчет информационных издержек № 1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  <a:p>
            <a:pPr marL="285750" indent="-285750">
              <a:buFontTx/>
              <a:buChar char="-"/>
            </a:pP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931370" y="2126283"/>
            <a:ext cx="14257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 \ ДЭРиПУ \ _ОЦЕНКА РЕГУЛИРУЮЩЕГО ВОЗДЕЙСТВИЯ \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Расчет издержек</a:t>
            </a:r>
            <a:endParaRPr lang="ru-RU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69790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038762"/>
              </p:ext>
            </p:extLst>
          </p:nvPr>
        </p:nvGraphicFramePr>
        <p:xfrm>
          <a:off x="863785" y="471187"/>
          <a:ext cx="18729929" cy="10249181"/>
        </p:xfrm>
        <a:graphic>
          <a:graphicData uri="http://schemas.openxmlformats.org/drawingml/2006/table">
            <a:tbl>
              <a:tblPr/>
              <a:tblGrid>
                <a:gridCol w="2709361"/>
                <a:gridCol w="6125511"/>
                <a:gridCol w="471193"/>
                <a:gridCol w="824588"/>
                <a:gridCol w="548331"/>
                <a:gridCol w="478600"/>
                <a:gridCol w="268849"/>
                <a:gridCol w="1531378"/>
                <a:gridCol w="263316"/>
                <a:gridCol w="5508802"/>
              </a:tblGrid>
              <a:tr h="309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статьи затрат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Примечание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информационного требования (из текста проекта (действующего) МНПА): 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п.5 Порядка устанавливается перечень документов, предоставляемых организацией в    Департамент жилищно-коммунального и строительного комплекса (уполномоченный орган) для получения согласия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Определение затрат рабочего времени: </a:t>
                      </a: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Подготовку документов в соответствии с информационным требованиям и их доставку в ДЖКиСК осуществляет специалист организации (индивидуальный предприниматель)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9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Заработная плата в месяц, руб.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3000" dirty="0"/>
                    </a:p>
                  </a:txBody>
                  <a:tcPr marL="57024" marR="570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3000" dirty="0"/>
                    </a:p>
                  </a:txBody>
                  <a:tcPr marL="57024" marR="5702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</a:endParaRPr>
                    </a:p>
                  </a:txBody>
                  <a:tcPr marL="34582" marR="3458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</a:endParaRPr>
                    </a:p>
                  </a:txBody>
                  <a:tcPr marL="34582" marR="3458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82228,5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Данные из итогов СЭР г. Югорска за 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год (Среднемесячная номинальная начисленная заработная плата одного работника по крупным и средним </a:t>
                      </a:r>
                      <a:r>
                        <a:rPr lang="ru-RU" sz="16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предп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Отчисления на социальные нужды, руб.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30,20%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24833,01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 затрат по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з.п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.: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107061,51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Фонд рабочего времени в месяц, час.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1970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164,17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норма рабочего времени при 40-часовой рабочей недели (1970) в </a:t>
                      </a:r>
                      <a:r>
                        <a:rPr lang="ru-RU" sz="16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 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году - данные "Гарант"/производственный календарь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Норма времени на выполнение работы, час.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 человеко/час., руб.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5217,21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Определение стоимости приобретений: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расходные материалы на выполнение требования (канцелярские принадлежности, бумага, картридж (тонер) и т.п.: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132,50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Стоимость расходных материалов определены на основании данных размещенных в сети Интернет (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www.komus.ru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3.1.1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бумага (листов)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225,00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22,50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Стоимость бумаги для офисной техники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SvetoCopy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(A4, 80 г/кв.м, белизна 146% CIE, 500 листов) </a:t>
                      </a: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составляет </a:t>
                      </a:r>
                      <a:r>
                        <a:rPr lang="ru-RU" sz="1600" i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225,00</a:t>
                      </a:r>
                      <a:r>
                        <a:rPr lang="ru-RU" sz="1600" i="1" baseline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i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руб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3.1.2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картридж (листов)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Стоимость картриджа  для HP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laserjet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3052 черный (на 2000 листов) составляет 940,00 руб.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3.1.3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DVD диск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средняя стоимость DVD диска  составляет 110,00 руб. (данные сети Интернет)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 стоимость приобретений (руб.):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132,50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Транспортные расходы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оценочно по средней стоимость проезда городским транспортом (общественный, такси)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 затрат за выполненную работу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руб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000"/>
                    </a:p>
                  </a:txBody>
                  <a:tcPr marL="57024" marR="570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sz="3000"/>
                    </a:p>
                  </a:txBody>
                  <a:tcPr marL="57024" marR="570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</a:endParaRPr>
                    </a:p>
                  </a:txBody>
                  <a:tcPr marL="34582" marR="34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</a:endParaRPr>
                    </a:p>
                  </a:txBody>
                  <a:tcPr marL="34582" marR="34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5449,71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Частота выполнения информационных требований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документы предоставляются в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ДЖКиСК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1 раз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Масштаб информационных требований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</a:endParaRPr>
                    </a:p>
                  </a:txBody>
                  <a:tcPr marL="57024" marR="570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77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 сумма информационных издержек по требованию №1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5449,71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57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7F181163-1323-4067-958D-C532B280D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126" y="5492885"/>
            <a:ext cx="14802724" cy="1231106"/>
          </a:xfrm>
        </p:spPr>
        <p:txBody>
          <a:bodyPr/>
          <a:lstStyle/>
          <a:p>
            <a:pPr algn="ctr"/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766757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1D2BC282-EDFD-43B4-A96E-19FEA3B41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821" y="511139"/>
            <a:ext cx="11715832" cy="615553"/>
          </a:xfrm>
        </p:spPr>
        <p:txBody>
          <a:bodyPr/>
          <a:lstStyle/>
          <a:p>
            <a:pPr algn="ctr"/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6" charset="0"/>
                <a:cs typeface="Times New Roman" pitchFamily="16" charset="0"/>
              </a:rPr>
              <a:t>Схема проведения ОРВ проектов МНПА</a:t>
            </a:r>
            <a:endParaRPr lang="ru-RU" dirty="0"/>
          </a:p>
        </p:txBody>
      </p:sp>
      <p:sp>
        <p:nvSpPr>
          <p:cNvPr id="6" name="object 8"/>
          <p:cNvSpPr/>
          <p:nvPr/>
        </p:nvSpPr>
        <p:spPr>
          <a:xfrm>
            <a:off x="622235" y="5011736"/>
            <a:ext cx="4714908" cy="4786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25"/>
          <p:cNvSpPr/>
          <p:nvPr/>
        </p:nvSpPr>
        <p:spPr>
          <a:xfrm>
            <a:off x="2205057" y="3057224"/>
            <a:ext cx="203130" cy="2240262"/>
          </a:xfrm>
          <a:custGeom>
            <a:avLst/>
            <a:gdLst/>
            <a:ahLst/>
            <a:cxnLst/>
            <a:rect l="l" t="t" r="r" b="b"/>
            <a:pathLst>
              <a:path w="182880" h="1386205">
                <a:moveTo>
                  <a:pt x="182499" y="1294511"/>
                </a:moveTo>
                <a:lnTo>
                  <a:pt x="0" y="1294511"/>
                </a:lnTo>
                <a:lnTo>
                  <a:pt x="91312" y="1385824"/>
                </a:lnTo>
                <a:lnTo>
                  <a:pt x="182499" y="1294511"/>
                </a:lnTo>
                <a:close/>
              </a:path>
              <a:path w="182880" h="1386205">
                <a:moveTo>
                  <a:pt x="136906" y="0"/>
                </a:moveTo>
                <a:lnTo>
                  <a:pt x="45593" y="0"/>
                </a:lnTo>
                <a:lnTo>
                  <a:pt x="45593" y="1294511"/>
                </a:lnTo>
                <a:lnTo>
                  <a:pt x="136906" y="1294511"/>
                </a:lnTo>
                <a:lnTo>
                  <a:pt x="136906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2"/>
          <p:cNvSpPr txBox="1"/>
          <p:nvPr/>
        </p:nvSpPr>
        <p:spPr>
          <a:xfrm>
            <a:off x="873899" y="2630230"/>
            <a:ext cx="3351846" cy="643528"/>
          </a:xfrm>
          <a:prstGeom prst="rect">
            <a:avLst/>
          </a:prstGeom>
          <a:solidFill>
            <a:srgbClr val="FDF9C8"/>
          </a:solidFill>
          <a:ln w="12700">
            <a:solidFill>
              <a:srgbClr val="3E7818"/>
            </a:solidFill>
          </a:ln>
        </p:spPr>
        <p:txBody>
          <a:bodyPr vert="horz" wrap="square" lIns="0" tIns="180079" rIns="0" bIns="0" rtlCol="0">
            <a:spAutoFit/>
          </a:bodyPr>
          <a:lstStyle/>
          <a:p>
            <a:pPr marL="1047" algn="ctr">
              <a:spcBef>
                <a:spcPts val="1418"/>
              </a:spcBef>
            </a:pPr>
            <a:r>
              <a:rPr lang="ru-RU" sz="3000" spc="-16" dirty="0" smtClean="0">
                <a:latin typeface="Times New Roman"/>
                <a:cs typeface="Times New Roman"/>
              </a:rPr>
              <a:t>Разработчик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50863" y="5797554"/>
            <a:ext cx="2214577" cy="2400647"/>
          </a:xfrm>
          <a:prstGeom prst="rect">
            <a:avLst/>
          </a:prstGeom>
        </p:spPr>
        <p:txBody>
          <a:bodyPr wrap="square" lIns="91426" tIns="45715" rIns="91426" bIns="45715">
            <a:spAutoFit/>
          </a:bodyPr>
          <a:lstStyle/>
          <a:p>
            <a:pPr marL="12699" marR="5081" algn="ctr"/>
            <a:r>
              <a:rPr lang="ru-RU" sz="2500" b="1" dirty="0" smtClean="0">
                <a:latin typeface="Times New Roman"/>
                <a:cs typeface="Times New Roman"/>
              </a:rPr>
              <a:t>Проект  м</a:t>
            </a:r>
            <a:r>
              <a:rPr lang="ru-RU" sz="2500" b="1" spc="-35" dirty="0" smtClean="0">
                <a:latin typeface="Times New Roman"/>
                <a:cs typeface="Times New Roman"/>
              </a:rPr>
              <a:t>у</a:t>
            </a:r>
            <a:r>
              <a:rPr lang="ru-RU" sz="2500" b="1" dirty="0" smtClean="0">
                <a:latin typeface="Times New Roman"/>
                <a:cs typeface="Times New Roman"/>
              </a:rPr>
              <a:t>ницип</a:t>
            </a:r>
            <a:r>
              <a:rPr lang="ru-RU" sz="2500" b="1" spc="5" dirty="0" smtClean="0">
                <a:latin typeface="Times New Roman"/>
                <a:cs typeface="Times New Roman"/>
              </a:rPr>
              <a:t>а</a:t>
            </a:r>
            <a:r>
              <a:rPr lang="ru-RU" sz="2500" b="1" dirty="0" smtClean="0">
                <a:latin typeface="Times New Roman"/>
                <a:cs typeface="Times New Roman"/>
              </a:rPr>
              <a:t>льн</a:t>
            </a:r>
            <a:r>
              <a:rPr lang="ru-RU" sz="2500" b="1" spc="-5" dirty="0" smtClean="0">
                <a:latin typeface="Times New Roman"/>
                <a:cs typeface="Times New Roman"/>
              </a:rPr>
              <a:t>о</a:t>
            </a:r>
            <a:r>
              <a:rPr lang="ru-RU" sz="2500" b="1" spc="-25" dirty="0" smtClean="0">
                <a:latin typeface="Times New Roman"/>
                <a:cs typeface="Times New Roman"/>
              </a:rPr>
              <a:t>г</a:t>
            </a:r>
            <a:r>
              <a:rPr lang="ru-RU" sz="2500" b="1" dirty="0" smtClean="0">
                <a:latin typeface="Times New Roman"/>
                <a:cs typeface="Times New Roman"/>
              </a:rPr>
              <a:t>о  </a:t>
            </a:r>
            <a:r>
              <a:rPr lang="ru-RU" sz="2500" b="1" spc="-10" dirty="0" smtClean="0">
                <a:latin typeface="Times New Roman"/>
                <a:cs typeface="Times New Roman"/>
              </a:rPr>
              <a:t>нормативного  правового</a:t>
            </a:r>
            <a:r>
              <a:rPr lang="ru-RU" sz="2500" b="1" spc="-59" dirty="0" smtClean="0">
                <a:latin typeface="Times New Roman"/>
                <a:cs typeface="Times New Roman"/>
              </a:rPr>
              <a:t> </a:t>
            </a:r>
            <a:r>
              <a:rPr lang="ru-RU" sz="2500" b="1" spc="-5" dirty="0" smtClean="0">
                <a:latin typeface="Times New Roman"/>
                <a:cs typeface="Times New Roman"/>
              </a:rPr>
              <a:t>акта</a:t>
            </a:r>
            <a:endParaRPr lang="ru-RU" sz="2500" b="1" dirty="0">
              <a:latin typeface="Times New Roman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37146" y="1511277"/>
            <a:ext cx="5072099" cy="19082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lIns="91426" tIns="45715" rIns="91426" bIns="45715">
            <a:spAutoFit/>
          </a:bodyPr>
          <a:lstStyle/>
          <a:p>
            <a:pPr algn="ctr"/>
            <a:r>
              <a:rPr lang="ru-RU" sz="4000" b="1" spc="-8" dirty="0" smtClean="0">
                <a:latin typeface="Times New Roman"/>
                <a:cs typeface="Times New Roman"/>
              </a:rPr>
              <a:t>1.</a:t>
            </a:r>
            <a:r>
              <a:rPr lang="ru-RU" sz="2600" b="1" spc="-8" dirty="0" smtClean="0">
                <a:latin typeface="Times New Roman"/>
                <a:cs typeface="Times New Roman"/>
              </a:rPr>
              <a:t>     </a:t>
            </a:r>
            <a:r>
              <a:rPr lang="ru-RU" sz="2600" b="1" u="sng" spc="-8" dirty="0" smtClean="0">
                <a:latin typeface="Times New Roman"/>
                <a:cs typeface="Times New Roman"/>
              </a:rPr>
              <a:t>В случае отсутствия </a:t>
            </a:r>
            <a:r>
              <a:rPr lang="ru-RU" sz="2600" b="1" spc="-8" dirty="0" smtClean="0">
                <a:latin typeface="Times New Roman"/>
                <a:cs typeface="Times New Roman"/>
              </a:rPr>
              <a:t>положений затрагивающих предпринимательскую и инвестиционную деятельность</a:t>
            </a:r>
            <a:endParaRPr lang="ru-RU" sz="2600" b="1" spc="-8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7146" y="4154479"/>
            <a:ext cx="5072099" cy="19681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lIns="150765" tIns="75382" rIns="150765" bIns="75382" rtlCol="0">
            <a:spAutoFit/>
          </a:bodyPr>
          <a:lstStyle/>
          <a:p>
            <a:pPr algn="ctr"/>
            <a:r>
              <a:rPr lang="ru-RU" sz="4000" b="1" spc="-8" dirty="0" smtClean="0">
                <a:latin typeface="Times New Roman"/>
                <a:cs typeface="Times New Roman"/>
              </a:rPr>
              <a:t>2. </a:t>
            </a:r>
            <a:r>
              <a:rPr lang="ru-RU" sz="2600" b="1" u="sng" spc="-8" dirty="0" smtClean="0">
                <a:latin typeface="Times New Roman"/>
                <a:cs typeface="Times New Roman"/>
              </a:rPr>
              <a:t>В случае наличия </a:t>
            </a:r>
            <a:r>
              <a:rPr lang="ru-RU" sz="2600" b="1" spc="-8" dirty="0" smtClean="0">
                <a:latin typeface="Times New Roman"/>
                <a:cs typeface="Times New Roman"/>
              </a:rPr>
              <a:t>положений затрагивающих предпринимательскую и инвестиционную деятельность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766565" y="1654151"/>
            <a:ext cx="7929618" cy="17526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lIns="150765" tIns="75382" rIns="150765" bIns="75382" rtlCol="0">
            <a:spAutoFit/>
          </a:bodyPr>
          <a:lstStyle/>
          <a:p>
            <a:pPr algn="ctr"/>
            <a:r>
              <a:rPr lang="ru-RU" sz="2600" b="1" u="sng" spc="-8" dirty="0" smtClean="0">
                <a:latin typeface="Times New Roman"/>
                <a:cs typeface="Times New Roman"/>
              </a:rPr>
              <a:t>В пояснительной записке </a:t>
            </a:r>
            <a:r>
              <a:rPr lang="ru-RU" sz="2600" b="1" spc="-8" dirty="0" smtClean="0">
                <a:latin typeface="Times New Roman"/>
                <a:cs typeface="Times New Roman"/>
              </a:rPr>
              <a:t>к проекту МНПА  разработчик обязательно </a:t>
            </a:r>
            <a:r>
              <a:rPr lang="ru-RU" sz="2600" b="1" u="sng" spc="-8" dirty="0" smtClean="0">
                <a:latin typeface="Times New Roman"/>
                <a:cs typeface="Times New Roman"/>
              </a:rPr>
              <a:t>обосновывает отсутствие </a:t>
            </a:r>
            <a:r>
              <a:rPr lang="ru-RU" sz="2600" b="1" spc="-8" dirty="0" smtClean="0">
                <a:latin typeface="Times New Roman"/>
                <a:cs typeface="Times New Roman"/>
              </a:rPr>
              <a:t>необходимости проведения ОРВ и направляет проект  МНПА </a:t>
            </a:r>
            <a:r>
              <a:rPr lang="ru-RU" sz="2600" b="1" spc="-8" dirty="0" smtClean="0">
                <a:latin typeface="Times New Roman"/>
                <a:cs typeface="Times New Roman"/>
              </a:rPr>
              <a:t>на </a:t>
            </a:r>
            <a:r>
              <a:rPr lang="ru-RU" sz="2600" b="1" spc="-8" dirty="0" smtClean="0">
                <a:latin typeface="Times New Roman"/>
                <a:cs typeface="Times New Roman"/>
              </a:rPr>
              <a:t>согласование</a:t>
            </a:r>
            <a:endParaRPr lang="ru-RU" sz="2600" b="1" spc="-8" dirty="0">
              <a:latin typeface="Times New Roman"/>
              <a:cs typeface="Times New Roman"/>
            </a:endParaRPr>
          </a:p>
        </p:txBody>
      </p:sp>
      <p:sp>
        <p:nvSpPr>
          <p:cNvPr id="16" name="object 29"/>
          <p:cNvSpPr txBox="1"/>
          <p:nvPr/>
        </p:nvSpPr>
        <p:spPr>
          <a:xfrm flipH="1">
            <a:off x="11838000" y="3707273"/>
            <a:ext cx="7715305" cy="72019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941" marR="8377">
              <a:tabLst>
                <a:tab pos="305716" algn="l"/>
                <a:tab pos="2111737" algn="l"/>
                <a:tab pos="2603814" algn="l"/>
              </a:tabLst>
            </a:pPr>
            <a:r>
              <a:rPr lang="ru-RU" sz="2600" b="1" spc="-8" dirty="0" smtClean="0">
                <a:latin typeface="Times New Roman"/>
                <a:cs typeface="Times New Roman"/>
              </a:rPr>
              <a:t>           </a:t>
            </a:r>
            <a:r>
              <a:rPr lang="ru-RU" sz="2600" b="1" u="sng" spc="-8" dirty="0" smtClean="0">
                <a:latin typeface="Times New Roman"/>
                <a:cs typeface="Times New Roman"/>
              </a:rPr>
              <a:t>Разработчик оформляет</a:t>
            </a:r>
            <a:r>
              <a:rPr lang="ru-RU" sz="2600" b="1" spc="-8" dirty="0" smtClean="0">
                <a:latin typeface="Times New Roman"/>
                <a:cs typeface="Times New Roman"/>
              </a:rPr>
              <a:t>:</a:t>
            </a:r>
          </a:p>
          <a:p>
            <a:pPr marL="304668" marR="8377" indent="-283729">
              <a:buFont typeface="Wingdings"/>
              <a:buChar char=""/>
              <a:tabLst>
                <a:tab pos="305716" algn="l"/>
                <a:tab pos="2111737" algn="l"/>
                <a:tab pos="2603814" algn="l"/>
              </a:tabLst>
            </a:pPr>
            <a:r>
              <a:rPr lang="ru-RU" sz="2600" b="1" spc="-8" dirty="0" smtClean="0">
                <a:latin typeface="Times New Roman"/>
                <a:cs typeface="Times New Roman"/>
              </a:rPr>
              <a:t>Уведомление	о	проведении  публичных консультаций;</a:t>
            </a:r>
          </a:p>
          <a:p>
            <a:pPr marL="304668" indent="-283729">
              <a:buFont typeface="Wingdings"/>
              <a:buChar char=""/>
              <a:tabLst>
                <a:tab pos="305716" algn="l"/>
              </a:tabLst>
            </a:pPr>
            <a:r>
              <a:rPr lang="ru-RU" sz="2600" b="1" spc="-8" dirty="0" smtClean="0">
                <a:latin typeface="Times New Roman"/>
                <a:cs typeface="Times New Roman"/>
              </a:rPr>
              <a:t>Опросный лист;</a:t>
            </a:r>
          </a:p>
          <a:p>
            <a:pPr marL="304668" indent="-283729">
              <a:buFont typeface="Wingdings"/>
              <a:buChar char=""/>
              <a:tabLst>
                <a:tab pos="305716" algn="l"/>
              </a:tabLst>
            </a:pPr>
            <a:r>
              <a:rPr lang="ru-RU" sz="2600" b="1" spc="-8" dirty="0" smtClean="0">
                <a:latin typeface="Times New Roman"/>
                <a:cs typeface="Times New Roman"/>
              </a:rPr>
              <a:t>Сводный отчет о результатах ОРВ (предварительный);</a:t>
            </a:r>
          </a:p>
          <a:p>
            <a:pPr marL="304668" indent="-283729">
              <a:buFont typeface="Wingdings"/>
              <a:buChar char=""/>
              <a:tabLst>
                <a:tab pos="305716" algn="l"/>
              </a:tabLst>
            </a:pPr>
            <a:r>
              <a:rPr lang="ru-RU" sz="2600" b="1" spc="-8" dirty="0" smtClean="0">
                <a:latin typeface="Times New Roman"/>
                <a:cs typeface="Times New Roman"/>
              </a:rPr>
              <a:t>Пояснительную записку к проекту  МНПА</a:t>
            </a:r>
          </a:p>
          <a:p>
            <a:pPr marL="304668" indent="-283729">
              <a:tabLst>
                <a:tab pos="305716" algn="l"/>
              </a:tabLst>
            </a:pPr>
            <a:endParaRPr lang="ru-RU" sz="2600" b="1" spc="-8" dirty="0" smtClean="0">
              <a:latin typeface="Times New Roman"/>
              <a:cs typeface="Times New Roman"/>
            </a:endParaRPr>
          </a:p>
          <a:p>
            <a:pPr marL="304668" marR="8377" indent="-283729">
              <a:buFont typeface="Wingdings"/>
              <a:buChar char=""/>
              <a:tabLst>
                <a:tab pos="305716" algn="l"/>
                <a:tab pos="2111737" algn="l"/>
                <a:tab pos="2603814" algn="l"/>
              </a:tabLst>
            </a:pPr>
            <a:r>
              <a:rPr lang="ru-RU" sz="2600" b="1" spc="-8" dirty="0" smtClean="0">
                <a:latin typeface="Times New Roman"/>
                <a:cs typeface="Times New Roman"/>
              </a:rPr>
              <a:t>Уведомления	о	проведении  публичных консультаций в адрес:</a:t>
            </a:r>
          </a:p>
          <a:p>
            <a:pPr marL="304668" marR="8377" indent="-283729">
              <a:buFont typeface="Wingdings"/>
              <a:buChar char=""/>
              <a:tabLst>
                <a:tab pos="305716" algn="l"/>
                <a:tab pos="2111737" algn="l"/>
                <a:tab pos="2603814" algn="l"/>
              </a:tabLst>
            </a:pPr>
            <a:r>
              <a:rPr lang="ru-RU" sz="2600" b="1" spc="-8" dirty="0" smtClean="0">
                <a:latin typeface="Times New Roman"/>
                <a:cs typeface="Times New Roman"/>
              </a:rPr>
              <a:t>ТПП </a:t>
            </a:r>
            <a:r>
              <a:rPr lang="ru-RU" sz="2600" b="1" spc="-8" dirty="0" err="1" smtClean="0">
                <a:latin typeface="Times New Roman"/>
                <a:cs typeface="Times New Roman"/>
              </a:rPr>
              <a:t>ХМАО-Югры</a:t>
            </a:r>
            <a:r>
              <a:rPr lang="ru-RU" sz="2600" b="1" spc="-8" dirty="0" smtClean="0">
                <a:latin typeface="Times New Roman"/>
                <a:cs typeface="Times New Roman"/>
              </a:rPr>
              <a:t>;</a:t>
            </a:r>
          </a:p>
          <a:p>
            <a:pPr marL="304668" marR="8377" indent="-283729">
              <a:buFont typeface="Wingdings"/>
              <a:buChar char=""/>
              <a:tabLst>
                <a:tab pos="305716" algn="l"/>
                <a:tab pos="2111737" algn="l"/>
                <a:tab pos="2603814" algn="l"/>
              </a:tabLst>
            </a:pPr>
            <a:r>
              <a:rPr lang="ru-RU" sz="2600" b="1" spc="-8" dirty="0" smtClean="0">
                <a:latin typeface="Times New Roman"/>
                <a:cs typeface="Times New Roman"/>
              </a:rPr>
              <a:t>Уполномоченному по защите прав предпринимателей Югры;</a:t>
            </a:r>
          </a:p>
          <a:p>
            <a:pPr marL="304668" marR="8377" indent="-283729">
              <a:buFont typeface="Wingdings"/>
              <a:buChar char=""/>
              <a:tabLst>
                <a:tab pos="305716" algn="l"/>
                <a:tab pos="2111737" algn="l"/>
                <a:tab pos="2603814" algn="l"/>
              </a:tabLst>
            </a:pPr>
            <a:r>
              <a:rPr lang="ru-RU" sz="2600" b="1" spc="-8" dirty="0" smtClean="0">
                <a:latin typeface="Times New Roman"/>
                <a:cs typeface="Times New Roman"/>
              </a:rPr>
              <a:t>заинтересованных предпринимателей города Югорска.</a:t>
            </a:r>
          </a:p>
          <a:p>
            <a:pPr marL="304668" marR="8377" indent="-283729">
              <a:buFont typeface="Wingdings"/>
              <a:buChar char=""/>
              <a:tabLst>
                <a:tab pos="305716" algn="l"/>
                <a:tab pos="2111737" algn="l"/>
                <a:tab pos="2603814" algn="l"/>
              </a:tabLst>
            </a:pPr>
            <a:r>
              <a:rPr lang="ru-RU" sz="2600" b="1" spc="-8" dirty="0" smtClean="0">
                <a:latin typeface="Times New Roman"/>
                <a:cs typeface="Times New Roman"/>
              </a:rPr>
              <a:t> Обеспечивает публикацию в  официальных </a:t>
            </a:r>
            <a:r>
              <a:rPr lang="ru-RU" sz="2600" b="1" spc="-8" dirty="0" err="1" smtClean="0">
                <a:latin typeface="Times New Roman"/>
                <a:cs typeface="Times New Roman"/>
              </a:rPr>
              <a:t>аккаунтах</a:t>
            </a:r>
            <a:r>
              <a:rPr lang="ru-RU" sz="2600" b="1" spc="-8" dirty="0" smtClean="0">
                <a:latin typeface="Times New Roman"/>
                <a:cs typeface="Times New Roman"/>
              </a:rPr>
              <a:t> в  </a:t>
            </a:r>
            <a:r>
              <a:rPr lang="ru-RU" sz="2600" b="1" spc="-8" dirty="0" err="1" smtClean="0">
                <a:latin typeface="Times New Roman"/>
                <a:cs typeface="Times New Roman"/>
              </a:rPr>
              <a:t>соцсетях</a:t>
            </a:r>
            <a:r>
              <a:rPr lang="ru-RU" sz="2600" b="1" spc="-8" dirty="0" smtClean="0">
                <a:latin typeface="Times New Roman"/>
                <a:cs typeface="Times New Roman"/>
              </a:rPr>
              <a:t> (группах в </a:t>
            </a:r>
            <a:r>
              <a:rPr lang="ru-RU" sz="2600" b="1" spc="-8" dirty="0" err="1" smtClean="0">
                <a:latin typeface="Times New Roman"/>
                <a:cs typeface="Times New Roman"/>
              </a:rPr>
              <a:t>Мессенджерах</a:t>
            </a:r>
            <a:r>
              <a:rPr lang="ru-RU" sz="2600" b="1" spc="-8" dirty="0" smtClean="0">
                <a:latin typeface="Times New Roman"/>
                <a:cs typeface="Times New Roman"/>
              </a:rPr>
              <a:t>)</a:t>
            </a:r>
          </a:p>
          <a:p>
            <a:pPr marL="304668" indent="-283729">
              <a:buFont typeface="Wingdings"/>
              <a:buChar char=""/>
              <a:tabLst>
                <a:tab pos="305716" algn="l"/>
              </a:tabLst>
            </a:pPr>
            <a:endParaRPr lang="ru-RU" sz="2600" b="1" spc="-8" dirty="0">
              <a:latin typeface="Times New Roman"/>
              <a:cs typeface="Times New Roman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10480679" y="2511405"/>
            <a:ext cx="1143008" cy="1588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0480679" y="5226050"/>
            <a:ext cx="1285884" cy="1588"/>
          </a:xfrm>
          <a:prstGeom prst="straightConnector1">
            <a:avLst/>
          </a:prstGeom>
          <a:ln w="3492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3365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1CBAE6E1-1845-4095-A0FB-0D0C84BD1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86" y="725453"/>
            <a:ext cx="11644394" cy="1231106"/>
          </a:xfrm>
        </p:spPr>
        <p:txBody>
          <a:bodyPr/>
          <a:lstStyle/>
          <a:p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6" charset="0"/>
                <a:cs typeface="Times New Roman" pitchFamily="16" charset="0"/>
              </a:rPr>
              <a:t>Схема проведения ОРВ проектов МНПА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806170" y="2238291"/>
            <a:ext cx="17032754" cy="2306672"/>
          </a:xfrm>
          <a:prstGeom prst="rect">
            <a:avLst/>
          </a:prstGeom>
          <a:noFill/>
        </p:spPr>
        <p:txBody>
          <a:bodyPr wrap="square" lIns="150765" tIns="75382" rIns="150765" bIns="75382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\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ДЭРиПУ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\ _ОЦЕНКА РЕГУЛИРУЮЩЕГО  ВОЗДЕЙСТВИЯ \</a:t>
            </a:r>
          </a:p>
          <a:p>
            <a:pPr algn="ctr"/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Папка соответствующей структуры (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ДЖКиСК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УО,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ДМСиГ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…) \ Папка «ФИО разработчика» \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Оформленные документы (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документы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содержащие подписи – в формате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pdf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3785" y="4594418"/>
            <a:ext cx="18093631" cy="1014011"/>
          </a:xfrm>
          <a:prstGeom prst="rect">
            <a:avLst/>
          </a:prstGeom>
          <a:noFill/>
        </p:spPr>
        <p:txBody>
          <a:bodyPr wrap="square" lIns="150765" tIns="75382" rIns="150765" bIns="75382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Уведомления о публичных консультациях в адрес ТПП, УЗПП, предпринимателей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рассылаются разработчиками самостоятельно!!!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Соответственно отслеживаются ответы!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187" y="6125905"/>
            <a:ext cx="18612129" cy="1014011"/>
          </a:xfrm>
          <a:prstGeom prst="rect">
            <a:avLst/>
          </a:prstGeom>
          <a:noFill/>
        </p:spPr>
        <p:txBody>
          <a:bodyPr wrap="square" lIns="150765" tIns="75382" rIns="150765" bIns="75382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всех процедур  - ОРВ проектов МНПА, экспертизы и  ОФВ принятых МНПА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привлечь предпринимательское сообщество к процессу разработки нормативных актов, затрагивающих их интересы</a:t>
            </a:r>
            <a:r>
              <a:rPr lang="ru-RU" sz="2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7986" y="7512063"/>
            <a:ext cx="18140936" cy="1014011"/>
          </a:xfrm>
          <a:prstGeom prst="rect">
            <a:avLst/>
          </a:prstGeom>
          <a:noFill/>
        </p:spPr>
        <p:txBody>
          <a:bodyPr wrap="square" lIns="150765" tIns="75382" rIns="150765" bIns="75382" rtlCol="0">
            <a:spAutoFit/>
          </a:bodyPr>
          <a:lstStyle/>
          <a:p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каждому проекту МНПА (действующему МНПА) необходимо получить </a:t>
            </a:r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менее 2 отзывов через интернет-портал. </a:t>
            </a:r>
            <a:endParaRPr lang="ru-RU" sz="2800" b="1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2864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407920" y="368263"/>
            <a:ext cx="19472356" cy="10541816"/>
            <a:chOff x="394410" y="73302"/>
            <a:chExt cx="19472356" cy="10541816"/>
          </a:xfrm>
        </p:grpSpPr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394410" y="73302"/>
              <a:ext cx="19472356" cy="63349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148397" tIns="77167" rIns="148397" bIns="77167" anchor="ctr"/>
            <a:lstStyle/>
            <a:p>
              <a:pPr algn="ctr">
                <a:tabLst>
                  <a:tab pos="0" algn="l"/>
                  <a:tab pos="1507705" algn="l"/>
                  <a:tab pos="3015411" algn="l"/>
                  <a:tab pos="4523116" algn="l"/>
                  <a:tab pos="6030822" algn="l"/>
                  <a:tab pos="7538529" algn="l"/>
                  <a:tab pos="9046236" algn="l"/>
                  <a:tab pos="10553940" algn="l"/>
                  <a:tab pos="12061647" algn="l"/>
                  <a:tab pos="13569351" algn="l"/>
                  <a:tab pos="15077058" algn="l"/>
                  <a:tab pos="16584763" algn="l"/>
                </a:tabLst>
              </a:pPr>
              <a:r>
                <a:rPr lang="ru-RU" altLang="ru-RU" sz="3300" b="1" dirty="0" smtClean="0">
                  <a:solidFill>
                    <a:srgbClr val="000000"/>
                  </a:solidFill>
                  <a:latin typeface="Times New Roman" pitchFamily="16" charset="0"/>
                  <a:cs typeface="Times New Roman" pitchFamily="16" charset="0"/>
                </a:rPr>
                <a:t>ВАЖНО!</a:t>
              </a:r>
              <a:endParaRPr lang="en-US" altLang="ru-RU" sz="3300" b="1" u="sng" dirty="0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3038" y="4297353"/>
              <a:ext cx="18931070" cy="4153340"/>
            </a:xfrm>
            <a:prstGeom prst="rect">
              <a:avLst/>
            </a:prstGeom>
            <a:noFill/>
          </p:spPr>
          <p:txBody>
            <a:bodyPr wrap="square" lIns="150771" tIns="75386" rIns="150771" bIns="75386" rtlCol="0">
              <a:spAutoFit/>
            </a:bodyPr>
            <a:lstStyle/>
            <a:p>
              <a:r>
                <a:rPr lang="ru-RU" sz="3300" dirty="0" smtClean="0">
                  <a:latin typeface="Times New Roman" pitchFamily="18" charset="0"/>
                  <a:cs typeface="Times New Roman" pitchFamily="18" charset="0"/>
                </a:rPr>
                <a:t>Период  публичных консультаций зависит от степени воздействия:</a:t>
              </a:r>
            </a:p>
            <a:p>
              <a:pPr algn="just"/>
              <a:r>
                <a:rPr lang="ru-RU" sz="3300" u="sng" dirty="0" smtClean="0">
                  <a:latin typeface="Times New Roman" pitchFamily="18" charset="0"/>
                  <a:cs typeface="Times New Roman" pitchFamily="18" charset="0"/>
                </a:rPr>
                <a:t>низкая степень - 5 рабочих дней </a:t>
              </a:r>
              <a:r>
                <a:rPr lang="ru-RU" sz="3300" dirty="0" smtClean="0">
                  <a:latin typeface="Times New Roman" pitchFamily="18" charset="0"/>
                  <a:cs typeface="Times New Roman" pitchFamily="18" charset="0"/>
                </a:rPr>
                <a:t>-  </a:t>
              </a:r>
              <a:r>
                <a:rPr lang="ru-RU" sz="2600" dirty="0" smtClean="0">
                  <a:latin typeface="Times New Roman" pitchFamily="18" charset="0"/>
                  <a:cs typeface="Times New Roman" pitchFamily="18" charset="0"/>
                </a:rPr>
                <a:t>проект МНПА содержит положения отменяющие ранее установленные обязанности, запреты и ограничения  для субъектов предпринимательской и инвестиционной деятельности или  вносящие изменения в форме точного воспроизведения положений законодательства РФ и  Ханты-Мансийского автономного округа – Югры</a:t>
              </a:r>
            </a:p>
            <a:p>
              <a:pPr algn="just"/>
              <a:r>
                <a:rPr lang="ru-RU" sz="3300" u="sng" dirty="0" smtClean="0">
                  <a:latin typeface="Times New Roman" pitchFamily="18" charset="0"/>
                  <a:cs typeface="Times New Roman" pitchFamily="18" charset="0"/>
                </a:rPr>
                <a:t>средняя </a:t>
              </a:r>
              <a:r>
                <a:rPr lang="ru-RU" sz="3300" u="sng" dirty="0">
                  <a:latin typeface="Times New Roman" pitchFamily="18" charset="0"/>
                  <a:cs typeface="Times New Roman" pitchFamily="18" charset="0"/>
                </a:rPr>
                <a:t>степень </a:t>
              </a:r>
              <a:r>
                <a:rPr lang="ru-RU" sz="3300" u="sng" dirty="0" smtClean="0">
                  <a:latin typeface="Times New Roman" pitchFamily="18" charset="0"/>
                  <a:cs typeface="Times New Roman" pitchFamily="18" charset="0"/>
                </a:rPr>
                <a:t>– 10 </a:t>
              </a:r>
              <a:r>
                <a:rPr lang="ru-RU" sz="3300" u="sng" dirty="0">
                  <a:latin typeface="Times New Roman" pitchFamily="18" charset="0"/>
                  <a:cs typeface="Times New Roman" pitchFamily="18" charset="0"/>
                </a:rPr>
                <a:t>рабочих </a:t>
              </a:r>
              <a:r>
                <a:rPr lang="ru-RU" sz="3300" u="sng" dirty="0" smtClean="0">
                  <a:latin typeface="Times New Roman" pitchFamily="18" charset="0"/>
                  <a:cs typeface="Times New Roman" pitchFamily="18" charset="0"/>
                </a:rPr>
                <a:t>дней </a:t>
              </a:r>
              <a:r>
                <a:rPr lang="ru-RU" sz="3300" dirty="0" smtClean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ru-RU" sz="2600" dirty="0" smtClean="0">
                  <a:latin typeface="Times New Roman" pitchFamily="18" charset="0"/>
                  <a:cs typeface="Times New Roman" pitchFamily="18" charset="0"/>
                </a:rPr>
                <a:t>проект МНПА содержит положения, изменяющие ранее предусмотренные муниципальными нормативными правовыми актами обязанности для субъектов предпринимательской и инвестиционной деятельности</a:t>
              </a:r>
            </a:p>
            <a:p>
              <a:pPr algn="just"/>
              <a:r>
                <a:rPr lang="ru-RU" sz="3300" u="sng" dirty="0" smtClean="0">
                  <a:latin typeface="Times New Roman" pitchFamily="18" charset="0"/>
                  <a:cs typeface="Times New Roman" pitchFamily="18" charset="0"/>
                </a:rPr>
                <a:t>высокая </a:t>
              </a:r>
              <a:r>
                <a:rPr lang="ru-RU" sz="3300" u="sng" dirty="0">
                  <a:latin typeface="Times New Roman" pitchFamily="18" charset="0"/>
                  <a:cs typeface="Times New Roman" pitchFamily="18" charset="0"/>
                </a:rPr>
                <a:t>степень – </a:t>
              </a:r>
              <a:r>
                <a:rPr lang="ru-RU" sz="3300" u="sng" dirty="0" smtClean="0">
                  <a:latin typeface="Times New Roman" pitchFamily="18" charset="0"/>
                  <a:cs typeface="Times New Roman" pitchFamily="18" charset="0"/>
                </a:rPr>
                <a:t>20 </a:t>
              </a:r>
              <a:r>
                <a:rPr lang="ru-RU" sz="3300" u="sng" dirty="0">
                  <a:latin typeface="Times New Roman" pitchFamily="18" charset="0"/>
                  <a:cs typeface="Times New Roman" pitchFamily="18" charset="0"/>
                </a:rPr>
                <a:t>рабочих </a:t>
              </a:r>
              <a:r>
                <a:rPr lang="ru-RU" sz="3300" u="sng" dirty="0" smtClean="0">
                  <a:latin typeface="Times New Roman" pitchFamily="18" charset="0"/>
                  <a:cs typeface="Times New Roman" pitchFamily="18" charset="0"/>
                </a:rPr>
                <a:t>дней </a:t>
              </a:r>
              <a:r>
                <a:rPr lang="ru-RU" sz="3300" dirty="0" smtClean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проект МНПА содержит положения, устанавливающие новые обязанности для субъектов предпринимательской и инвестиционной деятельности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94806" y="1001996"/>
              <a:ext cx="15575188" cy="2691401"/>
            </a:xfrm>
            <a:prstGeom prst="rect">
              <a:avLst/>
            </a:prstGeom>
            <a:noFill/>
          </p:spPr>
          <p:txBody>
            <a:bodyPr wrap="square" lIns="150771" tIns="75386" rIns="150771" bIns="75386" rtlCol="0">
              <a:spAutoFit/>
            </a:bodyPr>
            <a:lstStyle/>
            <a:p>
              <a:pPr algn="just"/>
              <a:r>
                <a:rPr lang="ru-RU" sz="3300" dirty="0" smtClean="0">
                  <a:latin typeface="Times New Roman" pitchFamily="18" charset="0"/>
                  <a:cs typeface="Times New Roman" pitchFamily="18" charset="0"/>
                </a:rPr>
                <a:t>На публичную консультацию </a:t>
              </a:r>
              <a:r>
                <a:rPr lang="ru-RU" sz="3300" b="1" dirty="0" smtClean="0">
                  <a:latin typeface="Times New Roman" pitchFamily="18" charset="0"/>
                  <a:cs typeface="Times New Roman" pitchFamily="18" charset="0"/>
                </a:rPr>
                <a:t>проекты муниципальных правовых актов </a:t>
              </a:r>
              <a:r>
                <a:rPr lang="ru-RU" sz="3300" dirty="0" smtClean="0">
                  <a:latin typeface="Times New Roman" pitchFamily="18" charset="0"/>
                  <a:cs typeface="Times New Roman" pitchFamily="18" charset="0"/>
                </a:rPr>
                <a:t>(муниципальные правовые акты) на </a:t>
              </a:r>
              <a:r>
                <a:rPr lang="ru-RU" sz="3300" dirty="0">
                  <a:latin typeface="Times New Roman" pitchFamily="18" charset="0"/>
                  <a:cs typeface="Times New Roman" pitchFamily="18" charset="0"/>
                </a:rPr>
                <a:t>интернет портале для публичного обсуждения проектов и действующих нормативных актов органов власти </a:t>
              </a:r>
              <a:r>
                <a:rPr lang="en-US" sz="3300" dirty="0">
                  <a:latin typeface="Times New Roman" pitchFamily="18" charset="0"/>
                  <a:cs typeface="Times New Roman" pitchFamily="18" charset="0"/>
                  <a:hlinkClick r:id="rId2"/>
                </a:rPr>
                <a:t>http://regulation.admhmao.ru</a:t>
              </a:r>
              <a:r>
                <a:rPr lang="ru-RU" sz="33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3300" b="1" dirty="0" smtClean="0">
                  <a:latin typeface="Times New Roman" pitchFamily="18" charset="0"/>
                  <a:cs typeface="Times New Roman" pitchFamily="18" charset="0"/>
                </a:rPr>
                <a:t>размещает</a:t>
              </a:r>
              <a:r>
                <a:rPr lang="ru-RU" sz="33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3300" b="1" u="sng" dirty="0" smtClean="0">
                  <a:latin typeface="Times New Roman" pitchFamily="18" charset="0"/>
                  <a:cs typeface="Times New Roman" pitchFamily="18" charset="0"/>
                </a:rPr>
                <a:t>только</a:t>
              </a:r>
              <a:r>
                <a:rPr lang="ru-RU" sz="3300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33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3300" b="1" dirty="0" smtClean="0">
                  <a:latin typeface="Times New Roman" pitchFamily="18" charset="0"/>
                  <a:cs typeface="Times New Roman" pitchFamily="18" charset="0"/>
                </a:rPr>
                <a:t>Департамент экономического развития и проектного управления </a:t>
              </a:r>
              <a:r>
                <a:rPr lang="ru-RU" sz="3300" dirty="0" smtClean="0">
                  <a:latin typeface="Times New Roman" pitchFamily="18" charset="0"/>
                  <a:cs typeface="Times New Roman" pitchFamily="18" charset="0"/>
                </a:rPr>
                <a:t>(Уполномоченный орган).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65914" y="8431548"/>
              <a:ext cx="18348609" cy="2183570"/>
            </a:xfrm>
            <a:prstGeom prst="rect">
              <a:avLst/>
            </a:prstGeom>
            <a:noFill/>
          </p:spPr>
          <p:txBody>
            <a:bodyPr wrap="square" lIns="150771" tIns="75386" rIns="150771" bIns="75386" rtlCol="0">
              <a:spAutoFit/>
            </a:bodyPr>
            <a:lstStyle/>
            <a:p>
              <a:r>
                <a:rPr lang="ru-RU" sz="3300" dirty="0" smtClean="0">
                  <a:latin typeface="Times New Roman" pitchFamily="18" charset="0"/>
                  <a:cs typeface="Times New Roman" pitchFamily="18" charset="0"/>
                </a:rPr>
                <a:t>Большинство проектов МНПА размещается на портале </a:t>
              </a:r>
              <a:r>
                <a:rPr lang="en-US" sz="3300" dirty="0" smtClean="0">
                  <a:latin typeface="Times New Roman" pitchFamily="18" charset="0"/>
                  <a:cs typeface="Times New Roman" pitchFamily="18" charset="0"/>
                  <a:hlinkClick r:id="rId2"/>
                </a:rPr>
                <a:t>http://regulation.admhmao.ru</a:t>
              </a:r>
              <a:r>
                <a:rPr lang="ru-RU" sz="3300" dirty="0" smtClean="0">
                  <a:latin typeface="Times New Roman" pitchFamily="18" charset="0"/>
                  <a:cs typeface="Times New Roman" pitchFamily="18" charset="0"/>
                </a:rPr>
                <a:t> одновременно на ОРВ (оценку регулирующего воздействия) и АМК (антимонопольный </a:t>
              </a:r>
              <a:r>
                <a:rPr lang="ru-RU" sz="3300" dirty="0" err="1" smtClean="0">
                  <a:latin typeface="Times New Roman" pitchFamily="18" charset="0"/>
                  <a:cs typeface="Times New Roman" pitchFamily="18" charset="0"/>
                </a:rPr>
                <a:t>комплаенс</a:t>
              </a:r>
              <a:r>
                <a:rPr lang="ru-RU" sz="3300" dirty="0" smtClean="0">
                  <a:latin typeface="Times New Roman" pitchFamily="18" charset="0"/>
                  <a:cs typeface="Times New Roman" pitchFamily="18" charset="0"/>
                </a:rPr>
                <a:t>). </a:t>
              </a:r>
            </a:p>
            <a:p>
              <a:r>
                <a:rPr lang="ru-RU" sz="33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                            Разработчик обеспечивает </a:t>
              </a:r>
              <a:r>
                <a:rPr lang="ru-RU" sz="3300" b="1" u="sng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не менее двух отзывов </a:t>
              </a:r>
              <a:r>
                <a:rPr lang="ru-RU" sz="33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через интернет портал </a:t>
              </a:r>
            </a:p>
            <a:p>
              <a:r>
                <a:rPr lang="ru-RU" sz="33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                                                                               </a:t>
              </a:r>
              <a:r>
                <a:rPr lang="ru-RU" sz="3300" b="1" u="sng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по каждой процедуре!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51666" y="3645202"/>
              <a:ext cx="17073682" cy="583132"/>
            </a:xfrm>
            <a:prstGeom prst="rect">
              <a:avLst/>
            </a:prstGeom>
            <a:noFill/>
          </p:spPr>
          <p:txBody>
            <a:bodyPr wrap="square" lIns="150771" tIns="75386" rIns="150771" bIns="75386" rtlCol="0">
              <a:spAutoFit/>
            </a:bodyPr>
            <a:lstStyle/>
            <a:p>
              <a:pPr lvl="0"/>
              <a:r>
                <a:rPr lang="ru-RU" sz="2800" b="1" u="sng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Разработчики на интернет - портале ничего не размещают!</a:t>
              </a:r>
              <a:endParaRPr lang="ru-RU" sz="2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72864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36944" y="2797155"/>
            <a:ext cx="1271596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мониторинга  качества проведения оценки регулирующего воздействия проектов муниципальных нормативных правовых актов,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экспертизы и оценки фактического воздействия муниципальных нормативных правовых актов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муниципальных образованиях Ханты-Мансийского автономного округа – Югры </a:t>
            </a: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</a:t>
            </a: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2022 год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 \ ДЭРиПУ \ _ОЦЕНКА РЕГУЛИРУЮЩЕГО ВОЗДЕЙСТВИЯ \ Лучшие практики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ХМАО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г. Нижневартовск,  г. Сургут,  г. </a:t>
            </a:r>
            <a:r>
              <a:rPr lang="ru-RU" sz="3200" b="1" u="sng" dirty="0" err="1" smtClean="0">
                <a:latin typeface="Times New Roman" pitchFamily="18" charset="0"/>
                <a:cs typeface="Times New Roman" pitchFamily="18" charset="0"/>
              </a:rPr>
              <a:t>Сургутский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 район</a:t>
            </a:r>
            <a:endParaRPr lang="ru-RU" sz="32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51192" y="582577"/>
            <a:ext cx="14073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Лучшие практики проведения оценки регулирующего воздействия в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ХМАО-Югре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2864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51192" y="511139"/>
            <a:ext cx="14073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Лучшие практики проведения оценки регулирующего воздействия в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ХМАО-Югре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0928" y="2868593"/>
            <a:ext cx="1757374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г. Нижневартовск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проект МНПА  «О внесении изменений в постановление администрации города от 18 августа 2021 года № 690 «Об утверждении Порядка предоставления субсидии частным организациям, осуществляющим образовательную деятельность по реализации образовательных программ дошкольного образования».: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актуальность проблемы, с обоснованием последствий в случае отсутствия предлагаемого правового регулирования, 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большой круг лиц, интересы которых затронуты правовым регулированием, качественное проведение публичных консультаций, 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доработка проекта, НПА после получения отрицательного заключения об ОРВ, 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использование количественных методов при подготовке проекта НПА, 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анализ возможных альтернативных способов регулирования.</a:t>
            </a: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Ознакомиться с материалами возможно  на интернет портале: </a:t>
            </a:r>
            <a:r>
              <a:rPr lang="en-US" sz="3200" u="sng" dirty="0" smtClean="0">
                <a:hlinkClick r:id="rId2"/>
              </a:rPr>
              <a:t>https://regulation.admhmao.ru/projects/List/AdvancedSearch#npa=44018</a:t>
            </a:r>
            <a:r>
              <a:rPr lang="ru-RU" sz="3200" u="sng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772864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51192" y="511139"/>
            <a:ext cx="14073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Лучшие практики проведения оценки регулирующего воздействия в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ХМАО-Югре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0928" y="2868593"/>
            <a:ext cx="1750231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г. Сургут -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проект МНПА «О внесении изменений в постановление Администрации города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 9 ноября 2017 года № 9589 «О размещении нестационарных торговых объектов на территории города Сургута»: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первый акт в данной сфере, имеющий большой общественный резонанс,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обоснование актуальности проблемы и ее негативных последствий,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качественное проведение публичных консультаций, проведение согласительных процедур с 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участниками публичных консультаций,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использование количественных методов при подготовке проекта акта,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анализ возможных альтернативных способов регулирования.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Ознакомиться с заключением возможно на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интернет-портале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200" u="sng" dirty="0" smtClean="0">
                <a:hlinkClick r:id="rId2"/>
              </a:rPr>
              <a:t>https://regulation.admhmao.ru/projects/List/AdvancedSearch#npa=38767</a:t>
            </a:r>
            <a:r>
              <a:rPr lang="ru-RU" sz="3200" u="sng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772864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51192" y="582577"/>
            <a:ext cx="14073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Лучшие практики проведения оценки регулирующего воздействия в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ХМАО-Югре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0928" y="2868593"/>
            <a:ext cx="1750231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/>
              <a:t>Сургутский</a:t>
            </a:r>
            <a:r>
              <a:rPr lang="ru-RU" sz="3200" b="1" dirty="0" smtClean="0"/>
              <a:t> район </a:t>
            </a:r>
            <a:r>
              <a:rPr lang="ru-RU" sz="3200" dirty="0" smtClean="0"/>
              <a:t>– Оценка фактического воздействия  постановления администрации </a:t>
            </a:r>
            <a:r>
              <a:rPr lang="ru-RU" sz="3200" dirty="0" err="1" smtClean="0"/>
              <a:t>Сургутского</a:t>
            </a:r>
            <a:r>
              <a:rPr lang="ru-RU" sz="3200" dirty="0" smtClean="0"/>
              <a:t> района от 30.07.2018 № 3124-нпа «Об утверждении порядка  предоставления субсидий инвесторам на возмещение части затрат  на строительство и (или) реконструкцию инженерных сетей и объектов  инженерной инфраструктуры, необходимых для строительства объектов социальной инфраструктуры на территории </a:t>
            </a:r>
            <a:r>
              <a:rPr lang="ru-RU" sz="3200" dirty="0" err="1" smtClean="0"/>
              <a:t>Сургутского</a:t>
            </a:r>
            <a:r>
              <a:rPr lang="ru-RU" sz="3200" dirty="0" smtClean="0"/>
              <a:t> района»:</a:t>
            </a:r>
          </a:p>
          <a:p>
            <a:r>
              <a:rPr lang="ru-RU" sz="3200" dirty="0" smtClean="0"/>
              <a:t>-  использование количественных методов при проведении ОФВ.</a:t>
            </a:r>
          </a:p>
          <a:p>
            <a:endParaRPr lang="ru-RU" sz="3200" dirty="0" smtClean="0"/>
          </a:p>
          <a:p>
            <a:r>
              <a:rPr lang="ru-RU" sz="3200" dirty="0" smtClean="0"/>
              <a:t>Ознакомиться с заключением возможно на Портале:</a:t>
            </a:r>
          </a:p>
          <a:p>
            <a:r>
              <a:rPr lang="ru-RU" sz="3200" u="sng" dirty="0" smtClean="0">
                <a:hlinkClick r:id="rId2"/>
              </a:rPr>
              <a:t>https://regulation.admhmao.ru/projects/List/AdvancedSearch#npa=44194</a:t>
            </a:r>
            <a:endParaRPr lang="ru-RU" sz="3200" dirty="0" smtClean="0"/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772864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51192" y="582577"/>
            <a:ext cx="14073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Лучшие практики проведения оценки регулирующего воздействия в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ХМАО-Югре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914482"/>
              </p:ext>
            </p:extLst>
          </p:nvPr>
        </p:nvGraphicFramePr>
        <p:xfrm>
          <a:off x="1550929" y="2868593"/>
          <a:ext cx="16998066" cy="6693832"/>
        </p:xfrm>
        <a:graphic>
          <a:graphicData uri="http://schemas.openxmlformats.org/drawingml/2006/table">
            <a:tbl>
              <a:tblPr/>
              <a:tblGrid>
                <a:gridCol w="4367770"/>
                <a:gridCol w="4372338"/>
                <a:gridCol w="4372338"/>
                <a:gridCol w="3885620"/>
              </a:tblGrid>
              <a:tr h="1663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1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(существующее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правовое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регулирование)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2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(предлагаемое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правовое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регулирование)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3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(альтернативный вариант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правового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регулирования)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1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варианта решения проблемы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отсутствует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Включить административные процедуры и обязательные требования по размещению  нестационарных торговых объектов на территории парков, скверов и набережных города в постановление Администрации города от 09.11.2017 № 9589 «О размещении нестационарных торговых объектов на территории города Сургута»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Утвердить административные процедуры и обязательные требования по размещению  нестационарных торговых объектов на территории парков, скверов и набережных города отдельным муниципальным нормативным правовым актом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9442" y="2054275"/>
            <a:ext cx="1260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альтернативных способов решения проблемы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650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1120</TotalTime>
  <Words>1371</Words>
  <Application>Microsoft Office PowerPoint</Application>
  <PresentationFormat>Произвольный</PresentationFormat>
  <Paragraphs>266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Оценка регулирующего воздействия – совершенствование процедур </vt:lpstr>
      <vt:lpstr>Схема проведения ОРВ проектов МНПА</vt:lpstr>
      <vt:lpstr>Схема проведения ОРВ проектов МНПА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pro</dc:creator>
  <cp:lastModifiedBy>Грудцына Ирина Викторовна</cp:lastModifiedBy>
  <cp:revision>75</cp:revision>
  <dcterms:created xsi:type="dcterms:W3CDTF">2021-04-15T17:06:36Z</dcterms:created>
  <dcterms:modified xsi:type="dcterms:W3CDTF">2023-04-24T08:42:57Z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2021-04-15T00:00:00Z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2021-04-15T00:00:00Z</vt:filetime>
  </property>
</Properties>
</file>